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4">
  <p:sldMasterIdLst>
    <p:sldMasterId id="2147483660" r:id="rId1"/>
  </p:sldMasterIdLst>
  <p:notesMasterIdLst>
    <p:notesMasterId r:id="rId77"/>
  </p:notesMasterIdLst>
  <p:handoutMasterIdLst>
    <p:handoutMasterId r:id="rId78"/>
  </p:handoutMasterIdLst>
  <p:sldIdLst>
    <p:sldId id="318" r:id="rId2"/>
    <p:sldId id="319" r:id="rId3"/>
    <p:sldId id="615" r:id="rId4"/>
    <p:sldId id="383" r:id="rId5"/>
    <p:sldId id="620" r:id="rId6"/>
    <p:sldId id="623" r:id="rId7"/>
    <p:sldId id="621" r:id="rId8"/>
    <p:sldId id="649" r:id="rId9"/>
    <p:sldId id="624" r:id="rId10"/>
    <p:sldId id="658" r:id="rId11"/>
    <p:sldId id="653" r:id="rId12"/>
    <p:sldId id="654" r:id="rId13"/>
    <p:sldId id="655" r:id="rId14"/>
    <p:sldId id="656" r:id="rId15"/>
    <p:sldId id="659" r:id="rId16"/>
    <p:sldId id="657" r:id="rId17"/>
    <p:sldId id="661" r:id="rId18"/>
    <p:sldId id="662" r:id="rId19"/>
    <p:sldId id="663" r:id="rId20"/>
    <p:sldId id="664" r:id="rId21"/>
    <p:sldId id="660" r:id="rId22"/>
    <p:sldId id="666" r:id="rId23"/>
    <p:sldId id="665" r:id="rId24"/>
    <p:sldId id="667" r:id="rId25"/>
    <p:sldId id="669" r:id="rId26"/>
    <p:sldId id="671" r:id="rId27"/>
    <p:sldId id="672" r:id="rId28"/>
    <p:sldId id="678" r:id="rId29"/>
    <p:sldId id="674" r:id="rId30"/>
    <p:sldId id="675" r:id="rId31"/>
    <p:sldId id="677" r:id="rId32"/>
    <p:sldId id="679" r:id="rId33"/>
    <p:sldId id="681" r:id="rId34"/>
    <p:sldId id="682" r:id="rId35"/>
    <p:sldId id="680" r:id="rId36"/>
    <p:sldId id="683" r:id="rId37"/>
    <p:sldId id="684" r:id="rId38"/>
    <p:sldId id="685" r:id="rId39"/>
    <p:sldId id="699" r:id="rId40"/>
    <p:sldId id="686" r:id="rId41"/>
    <p:sldId id="700" r:id="rId42"/>
    <p:sldId id="701" r:id="rId43"/>
    <p:sldId id="702" r:id="rId44"/>
    <p:sldId id="703" r:id="rId45"/>
    <p:sldId id="705" r:id="rId46"/>
    <p:sldId id="706" r:id="rId47"/>
    <p:sldId id="687" r:id="rId48"/>
    <p:sldId id="707" r:id="rId49"/>
    <p:sldId id="708" r:id="rId50"/>
    <p:sldId id="710" r:id="rId51"/>
    <p:sldId id="709" r:id="rId52"/>
    <p:sldId id="711" r:id="rId53"/>
    <p:sldId id="712" r:id="rId54"/>
    <p:sldId id="713" r:id="rId55"/>
    <p:sldId id="714" r:id="rId56"/>
    <p:sldId id="688" r:id="rId57"/>
    <p:sldId id="715" r:id="rId58"/>
    <p:sldId id="692" r:id="rId59"/>
    <p:sldId id="717" r:id="rId60"/>
    <p:sldId id="718" r:id="rId61"/>
    <p:sldId id="719" r:id="rId62"/>
    <p:sldId id="720" r:id="rId63"/>
    <p:sldId id="721" r:id="rId64"/>
    <p:sldId id="722" r:id="rId65"/>
    <p:sldId id="693" r:id="rId66"/>
    <p:sldId id="694" r:id="rId67"/>
    <p:sldId id="695" r:id="rId68"/>
    <p:sldId id="696" r:id="rId69"/>
    <p:sldId id="697" r:id="rId70"/>
    <p:sldId id="651" r:id="rId71"/>
    <p:sldId id="698" r:id="rId72"/>
    <p:sldId id="652" r:id="rId73"/>
    <p:sldId id="592" r:id="rId74"/>
    <p:sldId id="593" r:id="rId75"/>
    <p:sldId id="594" r:id="rId76"/>
  </p:sldIdLst>
  <p:sldSz cx="9144000" cy="6858000" type="screen4x3"/>
  <p:notesSz cx="7105650" cy="10236200"/>
  <p:defaultTextStyle>
    <a:defPPr>
      <a:defRPr lang="zh-TW"/>
    </a:defPPr>
    <a:lvl1pPr algn="l" rtl="0" fontAlgn="base">
      <a:spcBef>
        <a:spcPct val="0"/>
      </a:spcBef>
      <a:spcAft>
        <a:spcPct val="0"/>
      </a:spcAft>
      <a:defRPr kumimoji="1" kern="1200">
        <a:solidFill>
          <a:schemeClr val="tx1"/>
        </a:solidFill>
        <a:latin typeface="Arial" pitchFamily="34" charset="0"/>
        <a:ea typeface="新細明體" pitchFamily="18" charset="-120"/>
        <a:cs typeface="+mn-cs"/>
      </a:defRPr>
    </a:lvl1pPr>
    <a:lvl2pPr marL="457200" algn="l" rtl="0" fontAlgn="base">
      <a:spcBef>
        <a:spcPct val="0"/>
      </a:spcBef>
      <a:spcAft>
        <a:spcPct val="0"/>
      </a:spcAft>
      <a:defRPr kumimoji="1" kern="1200">
        <a:solidFill>
          <a:schemeClr val="tx1"/>
        </a:solidFill>
        <a:latin typeface="Arial" pitchFamily="34" charset="0"/>
        <a:ea typeface="新細明體" pitchFamily="18" charset="-120"/>
        <a:cs typeface="+mn-cs"/>
      </a:defRPr>
    </a:lvl2pPr>
    <a:lvl3pPr marL="914400" algn="l" rtl="0" fontAlgn="base">
      <a:spcBef>
        <a:spcPct val="0"/>
      </a:spcBef>
      <a:spcAft>
        <a:spcPct val="0"/>
      </a:spcAft>
      <a:defRPr kumimoji="1" kern="1200">
        <a:solidFill>
          <a:schemeClr val="tx1"/>
        </a:solidFill>
        <a:latin typeface="Arial" pitchFamily="34" charset="0"/>
        <a:ea typeface="新細明體" pitchFamily="18" charset="-120"/>
        <a:cs typeface="+mn-cs"/>
      </a:defRPr>
    </a:lvl3pPr>
    <a:lvl4pPr marL="1371600" algn="l" rtl="0" fontAlgn="base">
      <a:spcBef>
        <a:spcPct val="0"/>
      </a:spcBef>
      <a:spcAft>
        <a:spcPct val="0"/>
      </a:spcAft>
      <a:defRPr kumimoji="1" kern="1200">
        <a:solidFill>
          <a:schemeClr val="tx1"/>
        </a:solidFill>
        <a:latin typeface="Arial" pitchFamily="34" charset="0"/>
        <a:ea typeface="新細明體" pitchFamily="18" charset="-120"/>
        <a:cs typeface="+mn-cs"/>
      </a:defRPr>
    </a:lvl4pPr>
    <a:lvl5pPr marL="1828800" algn="l" rtl="0" fontAlgn="base">
      <a:spcBef>
        <a:spcPct val="0"/>
      </a:spcBef>
      <a:spcAft>
        <a:spcPct val="0"/>
      </a:spcAft>
      <a:defRPr kumimoji="1" kern="1200">
        <a:solidFill>
          <a:schemeClr val="tx1"/>
        </a:solidFill>
        <a:latin typeface="Arial" pitchFamily="34" charset="0"/>
        <a:ea typeface="新細明體" pitchFamily="18" charset="-120"/>
        <a:cs typeface="+mn-cs"/>
      </a:defRPr>
    </a:lvl5pPr>
    <a:lvl6pPr marL="2286000" algn="l" defTabSz="914400" rtl="0" eaLnBrk="1" latinLnBrk="0" hangingPunct="1">
      <a:defRPr kumimoji="1" kern="1200">
        <a:solidFill>
          <a:schemeClr val="tx1"/>
        </a:solidFill>
        <a:latin typeface="Arial" pitchFamily="34" charset="0"/>
        <a:ea typeface="新細明體" pitchFamily="18" charset="-120"/>
        <a:cs typeface="+mn-cs"/>
      </a:defRPr>
    </a:lvl6pPr>
    <a:lvl7pPr marL="2743200" algn="l" defTabSz="914400" rtl="0" eaLnBrk="1" latinLnBrk="0" hangingPunct="1">
      <a:defRPr kumimoji="1" kern="1200">
        <a:solidFill>
          <a:schemeClr val="tx1"/>
        </a:solidFill>
        <a:latin typeface="Arial" pitchFamily="34" charset="0"/>
        <a:ea typeface="新細明體" pitchFamily="18" charset="-120"/>
        <a:cs typeface="+mn-cs"/>
      </a:defRPr>
    </a:lvl7pPr>
    <a:lvl8pPr marL="3200400" algn="l" defTabSz="914400" rtl="0" eaLnBrk="1" latinLnBrk="0" hangingPunct="1">
      <a:defRPr kumimoji="1" kern="1200">
        <a:solidFill>
          <a:schemeClr val="tx1"/>
        </a:solidFill>
        <a:latin typeface="Arial" pitchFamily="34" charset="0"/>
        <a:ea typeface="新細明體" pitchFamily="18" charset="-120"/>
        <a:cs typeface="+mn-cs"/>
      </a:defRPr>
    </a:lvl8pPr>
    <a:lvl9pPr marL="3657600" algn="l" defTabSz="914400" rtl="0" eaLnBrk="1" latinLnBrk="0" hangingPunct="1">
      <a:defRPr kumimoji="1" kern="1200">
        <a:solidFill>
          <a:schemeClr val="tx1"/>
        </a:solidFill>
        <a:latin typeface="Arial" pitchFamily="34" charset="0"/>
        <a:ea typeface="新細明體" pitchFamily="18" charset="-120"/>
        <a:cs typeface="+mn-cs"/>
      </a:defRPr>
    </a:lvl9pPr>
  </p:defaultTextStyle>
  <p:extLst>
    <p:ext uri="{521415D9-36F7-43E2-AB2F-B90AF26B5E84}">
      <p14:sectionLst xmlns:p14="http://schemas.microsoft.com/office/powerpoint/2010/main">
        <p14:section name="開場" id="{F4257CD3-6C4C-4C57-B03B-E2D148DAAFB4}">
          <p14:sldIdLst>
            <p14:sldId id="318"/>
            <p14:sldId id="319"/>
          </p14:sldIdLst>
        </p14:section>
        <p14:section name="研究動機與目的" id="{BD999896-4D80-46FA-B9E6-606A7DA20063}">
          <p14:sldIdLst>
            <p14:sldId id="615"/>
            <p14:sldId id="383"/>
            <p14:sldId id="620"/>
            <p14:sldId id="623"/>
            <p14:sldId id="621"/>
            <p14:sldId id="649"/>
            <p14:sldId id="624"/>
          </p14:sldIdLst>
        </p14:section>
        <p14:section name="相關研究: 嬰兒猝死症" id="{1D449D84-774D-4963-823D-8F353F7B3EE7}">
          <p14:sldIdLst>
            <p14:sldId id="658"/>
            <p14:sldId id="653"/>
            <p14:sldId id="654"/>
            <p14:sldId id="655"/>
            <p14:sldId id="656"/>
          </p14:sldIdLst>
        </p14:section>
        <p14:section name="相關研究: 嬰兒監測系統 - 感測器" id="{62752708-9A8E-46E4-975C-4D01947FD38D}">
          <p14:sldIdLst>
            <p14:sldId id="659"/>
            <p14:sldId id="657"/>
            <p14:sldId id="661"/>
            <p14:sldId id="662"/>
            <p14:sldId id="663"/>
            <p14:sldId id="664"/>
          </p14:sldIdLst>
        </p14:section>
        <p14:section name="相關研究: 嬰兒監測系統 - 影像式" id="{375E1AA2-1F4C-4149-9F3F-35460902C8EA}">
          <p14:sldIdLst>
            <p14:sldId id="660"/>
            <p14:sldId id="666"/>
            <p14:sldId id="665"/>
            <p14:sldId id="667"/>
            <p14:sldId id="669"/>
            <p14:sldId id="671"/>
            <p14:sldId id="672"/>
          </p14:sldIdLst>
        </p14:section>
        <p14:section name="相關研究: ResNet" id="{23F480F2-9B46-455A-98B5-7498D2D775BF}">
          <p14:sldIdLst>
            <p14:sldId id="678"/>
            <p14:sldId id="674"/>
            <p14:sldId id="675"/>
            <p14:sldId id="677"/>
          </p14:sldIdLst>
        </p14:section>
        <p14:section name="相關研究: 人臉偵測演算法" id="{C4DE7504-585B-4FBA-B3FE-38F822A78F21}">
          <p14:sldIdLst>
            <p14:sldId id="679"/>
            <p14:sldId id="681"/>
            <p14:sldId id="682"/>
            <p14:sldId id="680"/>
            <p14:sldId id="683"/>
            <p14:sldId id="684"/>
          </p14:sldIdLst>
        </p14:section>
        <p14:section name="研究方法: 系統流程介紹" id="{B34BEEAF-493D-41D7-A147-72517212CEDA}">
          <p14:sldIdLst>
            <p14:sldId id="685"/>
            <p14:sldId id="699"/>
          </p14:sldIdLst>
        </p14:section>
        <p14:section name="研究方法: 臉部遮擋辨識" id="{D17E5CC5-125F-48B7-B7A9-3D8CE35729F6}">
          <p14:sldIdLst>
            <p14:sldId id="686"/>
            <p14:sldId id="700"/>
            <p14:sldId id="701"/>
            <p14:sldId id="702"/>
            <p14:sldId id="703"/>
            <p14:sldId id="705"/>
            <p14:sldId id="706"/>
          </p14:sldIdLst>
        </p14:section>
        <p14:section name="研究方法: 姿勢辨識" id="{9ADC596F-ADD6-4949-98D9-A1C1C7A91C92}">
          <p14:sldIdLst>
            <p14:sldId id="687"/>
            <p14:sldId id="707"/>
            <p14:sldId id="708"/>
            <p14:sldId id="710"/>
            <p14:sldId id="709"/>
            <p14:sldId id="711"/>
            <p14:sldId id="712"/>
            <p14:sldId id="713"/>
            <p14:sldId id="714"/>
          </p14:sldIdLst>
        </p14:section>
        <p14:section name="研究方法: 危險情境判斷方法" id="{EB043EDA-7472-4746-8924-8D6EB7759D88}">
          <p14:sldIdLst>
            <p14:sldId id="688"/>
            <p14:sldId id="715"/>
          </p14:sldIdLst>
        </p14:section>
        <p14:section name="實驗設計與結果" id="{B6B56BD7-87C7-42F0-90EB-82BCC55E1187}">
          <p14:sldIdLst>
            <p14:sldId id="692"/>
            <p14:sldId id="717"/>
            <p14:sldId id="718"/>
            <p14:sldId id="719"/>
            <p14:sldId id="720"/>
            <p14:sldId id="721"/>
            <p14:sldId id="722"/>
            <p14:sldId id="693"/>
            <p14:sldId id="694"/>
            <p14:sldId id="695"/>
            <p14:sldId id="696"/>
          </p14:sldIdLst>
        </p14:section>
        <p14:section name="結論與未來展望" id="{3ADC6676-7DD0-4FE3-A19D-9B89481B3D91}">
          <p14:sldIdLst>
            <p14:sldId id="697"/>
            <p14:sldId id="651"/>
            <p14:sldId id="698"/>
            <p14:sldId id="652"/>
          </p14:sldIdLst>
        </p14:section>
        <p14:section name="影片展示" id="{8656C760-69B3-42AA-A85B-E48E75E5C9B4}">
          <p14:sldIdLst>
            <p14:sldId id="592"/>
          </p14:sldIdLst>
        </p14:section>
        <p14:section name="結尾" id="{97445B5C-F26D-41D9-9B40-CB201DECE184}">
          <p14:sldIdLst>
            <p14:sldId id="593"/>
            <p14:sldId id="594"/>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A64D4D"/>
    <a:srgbClr val="800000"/>
    <a:srgbClr val="E7E8EA"/>
    <a:srgbClr val="FFFFFF"/>
    <a:srgbClr val="000000"/>
    <a:srgbClr val="85E0E0"/>
    <a:srgbClr val="239595"/>
    <a:srgbClr val="AB82FC"/>
    <a:srgbClr val="980898"/>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929F9F4-4A8F-4326-A1B4-22849713DDAB}" styleName="深色樣式 1 - 輔色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D083AE6-46FA-4A59-8FB0-9F97EB10719F}" styleName="淺色樣式 3 - 輔色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C4B1156A-380E-4F78-BDF5-A606A8083BF9}" styleName="中等深淺樣式 4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68D230F3-CF80-4859-8CE7-A43EE81993B5}" styleName="淺色樣式 1 - 輔色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DA37D80-6434-44D0-A028-1B22A696006F}" styleName="淺色樣式 3 - 輔色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E9639D4-E3E2-4D34-9284-5A2195B3D0D7}" styleName="淺色樣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中等深淺樣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12C8C85-51F0-491E-9774-3900AFEF0FD7}" styleName="淺色樣式 2 - 輔色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淺色樣式 3 - 輔色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2DE63D5-997A-4646-A377-4702673A728D}" styleName="淺色樣式 2 - 輔色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佈景主題樣式 1 - 輔色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佈景主題樣式 1 - 輔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佈景主題樣式 1 - 輔色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E8B1032C-EA38-4F05-BA0D-38AFFFC7BED3}" styleName="淺色樣式 3 - 輔色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E171933-4619-4E11-9A3F-F7608DF75F80}" styleName="中等深淺樣式 1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EC20E35-A176-4012-BC5E-935CFFF8708E}" styleName="中等深淺樣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75DCB02-9BB8-47FD-8907-85C794F793BA}" styleName="佈景主題樣式 1 - 輔色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16DA210-FB5B-4158-B5E0-FEB733F419BA}" styleName="淺色樣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B9631B5-78F2-41C9-869B-9F39066F8104}" styleName="中等深淺樣式 3 - 輔色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22" autoAdjust="0"/>
    <p:restoredTop sz="84426" autoAdjust="0"/>
  </p:normalViewPr>
  <p:slideViewPr>
    <p:cSldViewPr>
      <p:cViewPr varScale="1">
        <p:scale>
          <a:sx n="96" d="100"/>
          <a:sy n="96" d="100"/>
        </p:scale>
        <p:origin x="2172" y="-18"/>
      </p:cViewPr>
      <p:guideLst>
        <p:guide orient="horz" pos="2160"/>
        <p:guide pos="2880"/>
      </p:guideLst>
    </p:cSldViewPr>
  </p:slideViewPr>
  <p:outlineViewPr>
    <p:cViewPr>
      <p:scale>
        <a:sx n="33" d="100"/>
        <a:sy n="33" d="100"/>
      </p:scale>
      <p:origin x="0" y="0"/>
    </p:cViewPr>
  </p:outlineViewPr>
  <p:notesTextViewPr>
    <p:cViewPr>
      <p:scale>
        <a:sx n="153" d="100"/>
        <a:sy n="153" d="100"/>
      </p:scale>
      <p:origin x="0" y="0"/>
    </p:cViewPr>
  </p:notesTextViewPr>
  <p:sorterViewPr>
    <p:cViewPr>
      <p:scale>
        <a:sx n="100" d="100"/>
        <a:sy n="100" d="100"/>
      </p:scale>
      <p:origin x="0" y="0"/>
    </p:cViewPr>
  </p:sorterViewPr>
  <p:notesViewPr>
    <p:cSldViewPr>
      <p:cViewPr varScale="1">
        <p:scale>
          <a:sx n="77" d="100"/>
          <a:sy n="77" d="100"/>
        </p:scale>
        <p:origin x="1710"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079889" cy="511811"/>
          </a:xfrm>
          <a:prstGeom prst="rect">
            <a:avLst/>
          </a:prstGeom>
        </p:spPr>
        <p:txBody>
          <a:bodyPr vert="horz" lIns="94805" tIns="47402" rIns="94805" bIns="47402" rtlCol="0"/>
          <a:lstStyle>
            <a:lvl1pPr algn="l" fontAlgn="auto">
              <a:spcBef>
                <a:spcPts val="0"/>
              </a:spcBef>
              <a:spcAft>
                <a:spcPts val="0"/>
              </a:spcAft>
              <a:defRPr kumimoji="0" sz="1200">
                <a:latin typeface="+mn-lt"/>
                <a:ea typeface="+mn-ea"/>
              </a:defRPr>
            </a:lvl1pPr>
          </a:lstStyle>
          <a:p>
            <a:pPr>
              <a:defRPr/>
            </a:pPr>
            <a:endParaRPr lang="zh-TW" altLang="en-US"/>
          </a:p>
        </p:txBody>
      </p:sp>
      <p:sp>
        <p:nvSpPr>
          <p:cNvPr id="3" name="日期版面配置區 2"/>
          <p:cNvSpPr>
            <a:spLocks noGrp="1"/>
          </p:cNvSpPr>
          <p:nvPr>
            <p:ph type="dt" sz="quarter" idx="1"/>
          </p:nvPr>
        </p:nvSpPr>
        <p:spPr>
          <a:xfrm>
            <a:off x="4024102" y="0"/>
            <a:ext cx="3079889" cy="511811"/>
          </a:xfrm>
          <a:prstGeom prst="rect">
            <a:avLst/>
          </a:prstGeom>
        </p:spPr>
        <p:txBody>
          <a:bodyPr vert="horz" lIns="94805" tIns="47402" rIns="94805" bIns="47402" rtlCol="0"/>
          <a:lstStyle>
            <a:lvl1pPr algn="r" fontAlgn="auto">
              <a:spcBef>
                <a:spcPts val="0"/>
              </a:spcBef>
              <a:spcAft>
                <a:spcPts val="0"/>
              </a:spcAft>
              <a:defRPr kumimoji="0" sz="1200">
                <a:latin typeface="+mn-lt"/>
                <a:ea typeface="+mn-ea"/>
              </a:defRPr>
            </a:lvl1pPr>
          </a:lstStyle>
          <a:p>
            <a:pPr>
              <a:defRPr/>
            </a:pPr>
            <a:fld id="{DD0F10E6-A857-4F47-8934-A086E1043E48}" type="datetimeFigureOut">
              <a:rPr lang="zh-TW" altLang="en-US"/>
              <a:pPr>
                <a:defRPr/>
              </a:pPr>
              <a:t>2022/6/28</a:t>
            </a:fld>
            <a:endParaRPr lang="zh-TW" altLang="en-US"/>
          </a:p>
        </p:txBody>
      </p:sp>
      <p:sp>
        <p:nvSpPr>
          <p:cNvPr id="4" name="頁尾版面配置區 3"/>
          <p:cNvSpPr>
            <a:spLocks noGrp="1"/>
          </p:cNvSpPr>
          <p:nvPr>
            <p:ph type="ftr" sz="quarter" idx="2"/>
          </p:nvPr>
        </p:nvSpPr>
        <p:spPr>
          <a:xfrm>
            <a:off x="0" y="9722746"/>
            <a:ext cx="3079889" cy="511811"/>
          </a:xfrm>
          <a:prstGeom prst="rect">
            <a:avLst/>
          </a:prstGeom>
        </p:spPr>
        <p:txBody>
          <a:bodyPr vert="horz" lIns="94805" tIns="47402" rIns="94805" bIns="47402" rtlCol="0" anchor="b"/>
          <a:lstStyle>
            <a:lvl1pPr algn="l" fontAlgn="auto">
              <a:spcBef>
                <a:spcPts val="0"/>
              </a:spcBef>
              <a:spcAft>
                <a:spcPts val="0"/>
              </a:spcAft>
              <a:defRPr kumimoji="0" sz="1200">
                <a:latin typeface="+mn-lt"/>
                <a:ea typeface="+mn-ea"/>
              </a:defRPr>
            </a:lvl1pPr>
          </a:lstStyle>
          <a:p>
            <a:pPr>
              <a:defRPr/>
            </a:pPr>
            <a:endParaRPr lang="zh-TW" altLang="en-US"/>
          </a:p>
        </p:txBody>
      </p:sp>
      <p:sp>
        <p:nvSpPr>
          <p:cNvPr id="5" name="投影片編號版面配置區 4"/>
          <p:cNvSpPr>
            <a:spLocks noGrp="1"/>
          </p:cNvSpPr>
          <p:nvPr>
            <p:ph type="sldNum" sz="quarter" idx="3"/>
          </p:nvPr>
        </p:nvSpPr>
        <p:spPr>
          <a:xfrm>
            <a:off x="4024102" y="9722746"/>
            <a:ext cx="3079889" cy="511811"/>
          </a:xfrm>
          <a:prstGeom prst="rect">
            <a:avLst/>
          </a:prstGeom>
        </p:spPr>
        <p:txBody>
          <a:bodyPr vert="horz" lIns="94805" tIns="47402" rIns="94805" bIns="47402" rtlCol="0" anchor="b"/>
          <a:lstStyle>
            <a:lvl1pPr algn="r" fontAlgn="auto">
              <a:spcBef>
                <a:spcPts val="0"/>
              </a:spcBef>
              <a:spcAft>
                <a:spcPts val="0"/>
              </a:spcAft>
              <a:defRPr kumimoji="0" sz="1200">
                <a:latin typeface="+mn-lt"/>
                <a:ea typeface="+mn-ea"/>
              </a:defRPr>
            </a:lvl1pPr>
          </a:lstStyle>
          <a:p>
            <a:pPr>
              <a:defRPr/>
            </a:pPr>
            <a:fld id="{22C12569-C07E-46C1-81AB-4D2B00486FF8}" type="slidenum">
              <a:rPr lang="zh-TW" altLang="en-US"/>
              <a:pPr>
                <a:defRPr/>
              </a:pPr>
              <a:t>‹#›</a:t>
            </a:fld>
            <a:endParaRPr lang="zh-TW" altLang="en-US"/>
          </a:p>
        </p:txBody>
      </p:sp>
    </p:spTree>
    <p:extLst>
      <p:ext uri="{BB962C8B-B14F-4D97-AF65-F5344CB8AC3E}">
        <p14:creationId xmlns:p14="http://schemas.microsoft.com/office/powerpoint/2010/main" val="352805218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22.jpg>
</file>

<file path=ppt/media/image23.jpg>
</file>

<file path=ppt/media/image24.png>
</file>

<file path=ppt/media/image25.png>
</file>

<file path=ppt/media/image26.png>
</file>

<file path=ppt/media/image27.jpeg>
</file>

<file path=ppt/media/image28.jpeg>
</file>

<file path=ppt/media/image29.jpeg>
</file>

<file path=ppt/media/image3.png>
</file>

<file path=ppt/media/image30.png>
</file>

<file path=ppt/media/image31.png>
</file>

<file path=ppt/media/image32.PNG>
</file>

<file path=ppt/media/image33.png>
</file>

<file path=ppt/media/image34.jpeg>
</file>

<file path=ppt/media/image35.PNG>
</file>

<file path=ppt/media/image36.jpg>
</file>

<file path=ppt/media/image37.jpg>
</file>

<file path=ppt/media/image38.jp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079889" cy="511811"/>
          </a:xfrm>
          <a:prstGeom prst="rect">
            <a:avLst/>
          </a:prstGeom>
        </p:spPr>
        <p:txBody>
          <a:bodyPr vert="horz" lIns="94805" tIns="47402" rIns="94805" bIns="47402" rtlCol="0"/>
          <a:lstStyle>
            <a:lvl1pPr algn="l" fontAlgn="auto">
              <a:spcBef>
                <a:spcPts val="0"/>
              </a:spcBef>
              <a:spcAft>
                <a:spcPts val="0"/>
              </a:spcAft>
              <a:defRPr kumimoji="0" sz="1200">
                <a:latin typeface="+mn-lt"/>
                <a:ea typeface="+mn-ea"/>
              </a:defRPr>
            </a:lvl1pPr>
          </a:lstStyle>
          <a:p>
            <a:pPr>
              <a:defRPr/>
            </a:pPr>
            <a:endParaRPr lang="zh-TW" altLang="en-US"/>
          </a:p>
        </p:txBody>
      </p:sp>
      <p:sp>
        <p:nvSpPr>
          <p:cNvPr id="3" name="日期版面配置區 2"/>
          <p:cNvSpPr>
            <a:spLocks noGrp="1"/>
          </p:cNvSpPr>
          <p:nvPr>
            <p:ph type="dt" idx="1"/>
          </p:nvPr>
        </p:nvSpPr>
        <p:spPr>
          <a:xfrm>
            <a:off x="4024102" y="0"/>
            <a:ext cx="3079889" cy="511811"/>
          </a:xfrm>
          <a:prstGeom prst="rect">
            <a:avLst/>
          </a:prstGeom>
        </p:spPr>
        <p:txBody>
          <a:bodyPr vert="horz" lIns="94805" tIns="47402" rIns="94805" bIns="47402" rtlCol="0"/>
          <a:lstStyle>
            <a:lvl1pPr algn="r" fontAlgn="auto">
              <a:spcBef>
                <a:spcPts val="0"/>
              </a:spcBef>
              <a:spcAft>
                <a:spcPts val="0"/>
              </a:spcAft>
              <a:defRPr kumimoji="0" sz="1200">
                <a:latin typeface="+mn-lt"/>
                <a:ea typeface="+mn-ea"/>
              </a:defRPr>
            </a:lvl1pPr>
          </a:lstStyle>
          <a:p>
            <a:pPr>
              <a:defRPr/>
            </a:pPr>
            <a:fld id="{7BCDAC97-DEE3-4A14-B3DC-5323EC060FE4}" type="datetimeFigureOut">
              <a:rPr lang="zh-TW" altLang="en-US"/>
              <a:pPr>
                <a:defRPr/>
              </a:pPr>
              <a:t>2022/6/28</a:t>
            </a:fld>
            <a:endParaRPr lang="zh-TW" altLang="en-US"/>
          </a:p>
        </p:txBody>
      </p:sp>
      <p:sp>
        <p:nvSpPr>
          <p:cNvPr id="4" name="投影片圖像版面配置區 3"/>
          <p:cNvSpPr>
            <a:spLocks noGrp="1" noRot="1" noChangeAspect="1"/>
          </p:cNvSpPr>
          <p:nvPr>
            <p:ph type="sldImg" idx="2"/>
          </p:nvPr>
        </p:nvSpPr>
        <p:spPr>
          <a:xfrm>
            <a:off x="995363" y="768350"/>
            <a:ext cx="5114925" cy="3836988"/>
          </a:xfrm>
          <a:prstGeom prst="rect">
            <a:avLst/>
          </a:prstGeom>
          <a:noFill/>
          <a:ln w="12700">
            <a:solidFill>
              <a:prstClr val="black"/>
            </a:solidFill>
          </a:ln>
        </p:spPr>
        <p:txBody>
          <a:bodyPr vert="horz" lIns="94805" tIns="47402" rIns="94805" bIns="47402" rtlCol="0" anchor="ctr"/>
          <a:lstStyle/>
          <a:p>
            <a:pPr lvl="0"/>
            <a:endParaRPr lang="zh-TW" altLang="en-US" noProof="0"/>
          </a:p>
        </p:txBody>
      </p:sp>
      <p:sp>
        <p:nvSpPr>
          <p:cNvPr id="5" name="備忘稿版面配置區 4"/>
          <p:cNvSpPr>
            <a:spLocks noGrp="1"/>
          </p:cNvSpPr>
          <p:nvPr>
            <p:ph type="body" sz="quarter" idx="3"/>
          </p:nvPr>
        </p:nvSpPr>
        <p:spPr>
          <a:xfrm>
            <a:off x="710238" y="4863025"/>
            <a:ext cx="5685184" cy="4606289"/>
          </a:xfrm>
          <a:prstGeom prst="rect">
            <a:avLst/>
          </a:prstGeom>
        </p:spPr>
        <p:txBody>
          <a:bodyPr vert="horz" lIns="94805" tIns="47402" rIns="94805" bIns="47402" rtlCol="0">
            <a:normAutofit/>
          </a:bodyPr>
          <a:lstStyle/>
          <a:p>
            <a:pPr lvl="0"/>
            <a:r>
              <a:rPr lang="zh-TW" altLang="en-US" noProof="0"/>
              <a:t>按一下以編輯母片文字樣式</a:t>
            </a:r>
          </a:p>
          <a:p>
            <a:pPr lvl="1"/>
            <a:r>
              <a:rPr lang="zh-TW" altLang="en-US" noProof="0"/>
              <a:t>第二層</a:t>
            </a:r>
          </a:p>
          <a:p>
            <a:pPr lvl="2"/>
            <a:r>
              <a:rPr lang="zh-TW" altLang="en-US" noProof="0"/>
              <a:t>第三層</a:t>
            </a:r>
          </a:p>
          <a:p>
            <a:pPr lvl="3"/>
            <a:r>
              <a:rPr lang="zh-TW" altLang="en-US" noProof="0"/>
              <a:t>第四層</a:t>
            </a:r>
          </a:p>
          <a:p>
            <a:pPr lvl="4"/>
            <a:r>
              <a:rPr lang="zh-TW" altLang="en-US" noProof="0"/>
              <a:t>第五層</a:t>
            </a:r>
          </a:p>
        </p:txBody>
      </p:sp>
      <p:sp>
        <p:nvSpPr>
          <p:cNvPr id="6" name="頁尾版面配置區 5"/>
          <p:cNvSpPr>
            <a:spLocks noGrp="1"/>
          </p:cNvSpPr>
          <p:nvPr>
            <p:ph type="ftr" sz="quarter" idx="4"/>
          </p:nvPr>
        </p:nvSpPr>
        <p:spPr>
          <a:xfrm>
            <a:off x="0" y="9722746"/>
            <a:ext cx="3079889" cy="511811"/>
          </a:xfrm>
          <a:prstGeom prst="rect">
            <a:avLst/>
          </a:prstGeom>
        </p:spPr>
        <p:txBody>
          <a:bodyPr vert="horz" lIns="94805" tIns="47402" rIns="94805" bIns="47402" rtlCol="0" anchor="b"/>
          <a:lstStyle>
            <a:lvl1pPr algn="l" fontAlgn="auto">
              <a:spcBef>
                <a:spcPts val="0"/>
              </a:spcBef>
              <a:spcAft>
                <a:spcPts val="0"/>
              </a:spcAft>
              <a:defRPr kumimoji="0" sz="1200">
                <a:latin typeface="+mn-lt"/>
                <a:ea typeface="+mn-ea"/>
              </a:defRPr>
            </a:lvl1pPr>
          </a:lstStyle>
          <a:p>
            <a:pPr>
              <a:defRPr/>
            </a:pPr>
            <a:endParaRPr lang="zh-TW" altLang="en-US"/>
          </a:p>
        </p:txBody>
      </p:sp>
      <p:sp>
        <p:nvSpPr>
          <p:cNvPr id="7" name="投影片編號版面配置區 6"/>
          <p:cNvSpPr>
            <a:spLocks noGrp="1"/>
          </p:cNvSpPr>
          <p:nvPr>
            <p:ph type="sldNum" sz="quarter" idx="5"/>
          </p:nvPr>
        </p:nvSpPr>
        <p:spPr>
          <a:xfrm>
            <a:off x="4024102" y="9722746"/>
            <a:ext cx="3079889" cy="511811"/>
          </a:xfrm>
          <a:prstGeom prst="rect">
            <a:avLst/>
          </a:prstGeom>
        </p:spPr>
        <p:txBody>
          <a:bodyPr vert="horz" lIns="94805" tIns="47402" rIns="94805" bIns="47402" rtlCol="0" anchor="b"/>
          <a:lstStyle>
            <a:lvl1pPr algn="r" fontAlgn="auto">
              <a:spcBef>
                <a:spcPts val="0"/>
              </a:spcBef>
              <a:spcAft>
                <a:spcPts val="0"/>
              </a:spcAft>
              <a:defRPr kumimoji="0" sz="1200">
                <a:latin typeface="+mn-lt"/>
                <a:ea typeface="+mn-ea"/>
              </a:defRPr>
            </a:lvl1pPr>
          </a:lstStyle>
          <a:p>
            <a:pPr>
              <a:defRPr/>
            </a:pPr>
            <a:fld id="{266BD168-1396-4F32-9B42-E9B8BD051D4E}" type="slidenum">
              <a:rPr lang="zh-TW" altLang="en-US"/>
              <a:pPr>
                <a:defRPr/>
              </a:pPr>
              <a:t>‹#›</a:t>
            </a:fld>
            <a:endParaRPr lang="zh-TW" altLang="en-US"/>
          </a:p>
        </p:txBody>
      </p:sp>
    </p:spTree>
    <p:extLst>
      <p:ext uri="{BB962C8B-B14F-4D97-AF65-F5344CB8AC3E}">
        <p14:creationId xmlns:p14="http://schemas.microsoft.com/office/powerpoint/2010/main" val="4289437474"/>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995363" y="768350"/>
            <a:ext cx="5114925" cy="3836988"/>
          </a:xfrm>
        </p:spPr>
      </p:sp>
      <p:sp>
        <p:nvSpPr>
          <p:cNvPr id="3" name="備忘稿版面配置區 2"/>
          <p:cNvSpPr>
            <a:spLocks noGrp="1"/>
          </p:cNvSpPr>
          <p:nvPr>
            <p:ph type="body" idx="1"/>
          </p:nvPr>
        </p:nvSpPr>
        <p:spPr/>
        <p:txBody>
          <a:bodyPr/>
          <a:lstStyle/>
          <a:p>
            <a:r>
              <a:rPr lang="zh-TW" altLang="en-US" dirty="0"/>
              <a:t>各位口試委員、教授、同學大家好，</a:t>
            </a:r>
            <a:endParaRPr lang="en-US" altLang="zh-TW" dirty="0"/>
          </a:p>
          <a:p>
            <a:r>
              <a:rPr lang="zh-TW" altLang="en-US" dirty="0"/>
              <a:t>我是研究生王佳君，我的指導教授是蘇木春教授，</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solidFill>
                  <a:schemeClr val="tx1">
                    <a:lumMod val="50000"/>
                  </a:schemeClr>
                </a:solidFill>
                <a:latin typeface="Times New Roman" pitchFamily="18" charset="0"/>
                <a:cs typeface="Times New Roman" pitchFamily="18" charset="0"/>
              </a:rPr>
              <a:t>非常感謝各位口試委員出席我的口試審查。</a:t>
            </a:r>
            <a:endParaRPr lang="en-US" altLang="zh-TW" dirty="0"/>
          </a:p>
          <a:p>
            <a:r>
              <a:rPr lang="zh-TW" altLang="en-US" dirty="0"/>
              <a:t>我今天要報告的碩士論文題目為 基於深度學習之嬰兒危險監測系統，</a:t>
            </a:r>
            <a:endParaRPr lang="en-US" altLang="zh-TW" dirty="0"/>
          </a:p>
          <a:p>
            <a:r>
              <a:rPr lang="en-US" altLang="zh-TW" dirty="0"/>
              <a:t>A</a:t>
            </a:r>
            <a:r>
              <a:rPr lang="zh-TW" altLang="en-US" dirty="0"/>
              <a:t> </a:t>
            </a:r>
            <a:r>
              <a:rPr lang="en-US" altLang="zh-TW" dirty="0"/>
              <a:t>Deep-learning-based Danger Monitoring System For Infants.</a:t>
            </a:r>
          </a:p>
          <a:p>
            <a:endParaRPr lang="en-US" altLang="zh-TW" dirty="0"/>
          </a:p>
        </p:txBody>
      </p:sp>
    </p:spTree>
    <p:extLst>
      <p:ext uri="{BB962C8B-B14F-4D97-AF65-F5344CB8AC3E}">
        <p14:creationId xmlns:p14="http://schemas.microsoft.com/office/powerpoint/2010/main" val="3728479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461315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4776842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386583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41402517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1307078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41001698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8137575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7233731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2118879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079934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18658462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9824073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22244374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1998258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6449086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8109712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7747447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0833262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4188623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21425325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104556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33360386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3555069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2335109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11155740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695003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42731731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40465931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2979040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8559929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25324975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453123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8088161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3468048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1190434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8744952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5289332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8938994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41852525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073858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12765771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4157942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196404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5501069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7989695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2081830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92297191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80073994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60717275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25418378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348126246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429135468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317841425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343959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24404020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3340202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0277533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312755752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67640684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41556622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38004883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240678823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327003649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391501227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28078726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52574529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116283941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33967084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247563874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73</a:t>
            </a:fld>
            <a:endParaRPr lang="zh-TW" altLang="en-US"/>
          </a:p>
        </p:txBody>
      </p:sp>
    </p:spTree>
    <p:extLst>
      <p:ext uri="{BB962C8B-B14F-4D97-AF65-F5344CB8AC3E}">
        <p14:creationId xmlns:p14="http://schemas.microsoft.com/office/powerpoint/2010/main" val="316005791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74</a:t>
            </a:fld>
            <a:endParaRPr lang="zh-TW" altLang="en-US"/>
          </a:p>
        </p:txBody>
      </p:sp>
    </p:spTree>
    <p:extLst>
      <p:ext uri="{BB962C8B-B14F-4D97-AF65-F5344CB8AC3E}">
        <p14:creationId xmlns:p14="http://schemas.microsoft.com/office/powerpoint/2010/main" val="80557615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75</a:t>
            </a:fld>
            <a:endParaRPr lang="zh-TW" altLang="en-US"/>
          </a:p>
        </p:txBody>
      </p:sp>
    </p:spTree>
    <p:extLst>
      <p:ext uri="{BB962C8B-B14F-4D97-AF65-F5344CB8AC3E}">
        <p14:creationId xmlns:p14="http://schemas.microsoft.com/office/powerpoint/2010/main" val="1014326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以下是我今天的報告大綱，</a:t>
            </a:r>
            <a:br>
              <a:rPr lang="en-US" altLang="zh-TW" dirty="0"/>
            </a:br>
            <a:r>
              <a:rPr lang="zh-TW" altLang="en-US" dirty="0"/>
              <a:t>包含研究動機與目的、相關研究、研究方法、實驗設計與結果以及結論與未來展望。</a:t>
            </a:r>
            <a:endParaRPr lang="en-US" altLang="zh-TW" dirty="0"/>
          </a:p>
        </p:txBody>
      </p:sp>
    </p:spTree>
    <p:extLst>
      <p:ext uri="{BB962C8B-B14F-4D97-AF65-F5344CB8AC3E}">
        <p14:creationId xmlns:p14="http://schemas.microsoft.com/office/powerpoint/2010/main" val="453349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4436691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Text Box 13"/>
          <p:cNvSpPr txBox="1">
            <a:spLocks noChangeArrowheads="1"/>
          </p:cNvSpPr>
          <p:nvPr/>
        </p:nvSpPr>
        <p:spPr bwMode="auto">
          <a:xfrm>
            <a:off x="250826" y="6335715"/>
            <a:ext cx="15843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sz="3000" b="1">
                <a:solidFill>
                  <a:schemeClr val="bg1"/>
                </a:solidFill>
              </a:rPr>
              <a:t>CI LAB</a:t>
            </a:r>
          </a:p>
        </p:txBody>
      </p:sp>
      <p:sp>
        <p:nvSpPr>
          <p:cNvPr id="5" name="Text Box 14"/>
          <p:cNvSpPr txBox="1">
            <a:spLocks noChangeArrowheads="1"/>
          </p:cNvSpPr>
          <p:nvPr/>
        </p:nvSpPr>
        <p:spPr bwMode="auto">
          <a:xfrm>
            <a:off x="2195514" y="6453188"/>
            <a:ext cx="694848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a:solidFill>
                  <a:schemeClr val="bg1"/>
                </a:solidFill>
              </a:rPr>
              <a:t>Computational Intelligence and Human-Computer Interaction Lab.</a:t>
            </a:r>
          </a:p>
        </p:txBody>
      </p:sp>
      <p:sp>
        <p:nvSpPr>
          <p:cNvPr id="273416" name="Rectangle 8"/>
          <p:cNvSpPr>
            <a:spLocks noGrp="1" noChangeArrowheads="1"/>
          </p:cNvSpPr>
          <p:nvPr>
            <p:ph type="subTitle" idx="1"/>
          </p:nvPr>
        </p:nvSpPr>
        <p:spPr>
          <a:xfrm>
            <a:off x="971550" y="4221163"/>
            <a:ext cx="4013200" cy="1822450"/>
          </a:xfrm>
        </p:spPr>
        <p:txBody>
          <a:bodyPr anchor="b"/>
          <a:lstStyle>
            <a:lvl1pPr marL="0" indent="0">
              <a:buFont typeface="Wingdings" pitchFamily="2" charset="2"/>
              <a:buNone/>
              <a:defRPr>
                <a:solidFill>
                  <a:srgbClr val="50563D"/>
                </a:solidFill>
              </a:defRPr>
            </a:lvl1pPr>
          </a:lstStyle>
          <a:p>
            <a:r>
              <a:rPr lang="zh-TW" altLang="en-US"/>
              <a:t>按一下以編輯母片副標題樣式</a:t>
            </a:r>
          </a:p>
        </p:txBody>
      </p:sp>
      <p:sp>
        <p:nvSpPr>
          <p:cNvPr id="273420" name="Rectangle 12"/>
          <p:cNvSpPr>
            <a:spLocks noGrp="1" noChangeArrowheads="1"/>
          </p:cNvSpPr>
          <p:nvPr>
            <p:ph type="ctrTitle" sz="quarter"/>
          </p:nvPr>
        </p:nvSpPr>
        <p:spPr>
          <a:xfrm>
            <a:off x="468313" y="2060575"/>
            <a:ext cx="8229600" cy="1905000"/>
          </a:xfrm>
          <a:prstGeom prst="roundRect">
            <a:avLst>
              <a:gd name="adj" fmla="val 8167"/>
            </a:avLst>
          </a:prstGeom>
        </p:spPr>
        <p:txBody>
          <a:bodyPr anchor="ctr"/>
          <a:lstStyle>
            <a:lvl1pPr algn="ctr">
              <a:defRPr sz="4000">
                <a:solidFill>
                  <a:srgbClr val="3C4229"/>
                </a:solidFill>
              </a:defRPr>
            </a:lvl1pPr>
          </a:lstStyle>
          <a:p>
            <a:r>
              <a:rPr lang="zh-TW" altLang="en-US"/>
              <a:t>按一下以編輯母片標題樣式</a:t>
            </a:r>
          </a:p>
        </p:txBody>
      </p:sp>
      <p:sp>
        <p:nvSpPr>
          <p:cNvPr id="6" name="Rectangle 9"/>
          <p:cNvSpPr>
            <a:spLocks noGrp="1" noChangeArrowheads="1"/>
          </p:cNvSpPr>
          <p:nvPr>
            <p:ph type="dt" sz="quarter" idx="10"/>
          </p:nvPr>
        </p:nvSpPr>
        <p:spPr>
          <a:xfrm>
            <a:off x="2484439" y="6021388"/>
            <a:ext cx="2130425" cy="474662"/>
          </a:xfrm>
        </p:spPr>
        <p:txBody>
          <a:bodyPr/>
          <a:lstStyle>
            <a:lvl1pPr>
              <a:defRPr>
                <a:solidFill>
                  <a:schemeClr val="bg1"/>
                </a:solidFill>
              </a:defRPr>
            </a:lvl1pPr>
          </a:lstStyle>
          <a:p>
            <a:pPr>
              <a:defRPr/>
            </a:pPr>
            <a:fld id="{8C013BA8-90A2-4164-9995-0C9568871E30}" type="datetime1">
              <a:rPr lang="zh-TW" altLang="en-US"/>
              <a:pPr>
                <a:defRPr/>
              </a:pPr>
              <a:t>2022/6/28</a:t>
            </a:fld>
            <a:endParaRPr lang="zh-TW" altLang="en-US"/>
          </a:p>
        </p:txBody>
      </p:sp>
      <p:sp>
        <p:nvSpPr>
          <p:cNvPr id="7" name="Rectangle 10"/>
          <p:cNvSpPr>
            <a:spLocks noGrp="1" noChangeArrowheads="1"/>
          </p:cNvSpPr>
          <p:nvPr>
            <p:ph type="ftr" sz="quarter" idx="11"/>
          </p:nvPr>
        </p:nvSpPr>
        <p:spPr>
          <a:xfrm>
            <a:off x="5724525" y="6021388"/>
            <a:ext cx="2897188" cy="474662"/>
          </a:xfrm>
        </p:spPr>
        <p:txBody>
          <a:bodyPr/>
          <a:lstStyle>
            <a:lvl1pPr algn="r">
              <a:defRPr/>
            </a:lvl1pPr>
          </a:lstStyle>
          <a:p>
            <a:pPr>
              <a:defRPr/>
            </a:pPr>
            <a:endParaRPr lang="zh-TW" altLang="en-US"/>
          </a:p>
        </p:txBody>
      </p:sp>
      <p:sp>
        <p:nvSpPr>
          <p:cNvPr id="8" name="Rectangle 11"/>
          <p:cNvSpPr>
            <a:spLocks noGrp="1" noChangeArrowheads="1"/>
          </p:cNvSpPr>
          <p:nvPr>
            <p:ph type="sldNum" sz="quarter" idx="12"/>
          </p:nvPr>
        </p:nvSpPr>
        <p:spPr>
          <a:xfrm>
            <a:off x="179388" y="6369050"/>
            <a:ext cx="1471612" cy="488950"/>
          </a:xfrm>
        </p:spPr>
        <p:txBody>
          <a:bodyPr anchorCtr="0"/>
          <a:lstStyle>
            <a:lvl1pPr>
              <a:defRPr/>
            </a:lvl1pPr>
          </a:lstStyle>
          <a:p>
            <a:pPr>
              <a:defRPr/>
            </a:pPr>
            <a:fld id="{CD476232-BCCA-4055-89E7-39D932A1578A}" type="slidenum">
              <a:rPr lang="zh-TW" altLang="en-US"/>
              <a:pPr>
                <a:defRPr/>
              </a:pPr>
              <a:t>‹#›</a:t>
            </a:fld>
            <a:endParaRPr lang="zh-TW" altLang="en-US"/>
          </a:p>
        </p:txBody>
      </p:sp>
    </p:spTree>
    <p:extLst>
      <p:ext uri="{BB962C8B-B14F-4D97-AF65-F5344CB8AC3E}">
        <p14:creationId xmlns:p14="http://schemas.microsoft.com/office/powerpoint/2010/main" val="3091895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a:ln/>
        </p:spPr>
        <p:txBody>
          <a:bodyPr/>
          <a:lstStyle>
            <a:lvl1pPr>
              <a:defRPr/>
            </a:lvl1pPr>
          </a:lstStyle>
          <a:p>
            <a:pPr>
              <a:defRPr/>
            </a:pPr>
            <a:fld id="{E60888E4-54BC-4409-906A-10E53CA75D22}" type="datetime1">
              <a:rPr lang="zh-TW" altLang="en-US"/>
              <a:pPr>
                <a:defRPr/>
              </a:pPr>
              <a:t>2022/6/28</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990D1B69-3BBA-4B9D-9B7F-ADB82CA453D8}" type="slidenum">
              <a:rPr lang="zh-TW" altLang="en-US"/>
              <a:pPr>
                <a:defRPr/>
              </a:pPr>
              <a:t>‹#›</a:t>
            </a:fld>
            <a:endParaRPr lang="zh-TW" altLang="en-US"/>
          </a:p>
        </p:txBody>
      </p:sp>
    </p:spTree>
    <p:extLst>
      <p:ext uri="{BB962C8B-B14F-4D97-AF65-F5344CB8AC3E}">
        <p14:creationId xmlns:p14="http://schemas.microsoft.com/office/powerpoint/2010/main" val="246952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826250" y="188913"/>
            <a:ext cx="1998663" cy="5740400"/>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827089" y="188913"/>
            <a:ext cx="5846762" cy="5740400"/>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a:ln/>
        </p:spPr>
        <p:txBody>
          <a:bodyPr/>
          <a:lstStyle>
            <a:lvl1pPr>
              <a:defRPr/>
            </a:lvl1pPr>
          </a:lstStyle>
          <a:p>
            <a:pPr>
              <a:defRPr/>
            </a:pPr>
            <a:fld id="{D184F33C-6C67-4758-BB1F-76B687559B6E}" type="datetime1">
              <a:rPr lang="zh-TW" altLang="en-US"/>
              <a:pPr>
                <a:defRPr/>
              </a:pPr>
              <a:t>2022/6/28</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57F081CF-EBD4-41B4-8460-C89822851AC8}" type="slidenum">
              <a:rPr lang="zh-TW" altLang="en-US"/>
              <a:pPr>
                <a:defRPr/>
              </a:pPr>
              <a:t>‹#›</a:t>
            </a:fld>
            <a:endParaRPr lang="zh-TW" altLang="en-US"/>
          </a:p>
        </p:txBody>
      </p:sp>
    </p:spTree>
    <p:extLst>
      <p:ext uri="{BB962C8B-B14F-4D97-AF65-F5344CB8AC3E}">
        <p14:creationId xmlns:p14="http://schemas.microsoft.com/office/powerpoint/2010/main" val="6192798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標題，文字及兩項物件">
    <p:spTree>
      <p:nvGrpSpPr>
        <p:cNvPr id="1" name=""/>
        <p:cNvGrpSpPr/>
        <p:nvPr/>
      </p:nvGrpSpPr>
      <p:grpSpPr>
        <a:xfrm>
          <a:off x="0" y="0"/>
          <a:ext cx="0" cy="0"/>
          <a:chOff x="0" y="0"/>
          <a:chExt cx="0" cy="0"/>
        </a:xfrm>
      </p:grpSpPr>
      <p:sp>
        <p:nvSpPr>
          <p:cNvPr id="2" name="標題 1"/>
          <p:cNvSpPr>
            <a:spLocks noGrp="1"/>
          </p:cNvSpPr>
          <p:nvPr>
            <p:ph type="title"/>
          </p:nvPr>
        </p:nvSpPr>
        <p:spPr>
          <a:xfrm>
            <a:off x="900113" y="188913"/>
            <a:ext cx="7924800" cy="11430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827089" y="2205040"/>
            <a:ext cx="3770312"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quarter" idx="2"/>
          </p:nvPr>
        </p:nvSpPr>
        <p:spPr>
          <a:xfrm>
            <a:off x="4749800" y="2205040"/>
            <a:ext cx="3770313" cy="178593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內容版面配置區 4"/>
          <p:cNvSpPr>
            <a:spLocks noGrp="1"/>
          </p:cNvSpPr>
          <p:nvPr>
            <p:ph sz="quarter" idx="3"/>
          </p:nvPr>
        </p:nvSpPr>
        <p:spPr>
          <a:xfrm>
            <a:off x="4749800" y="4143375"/>
            <a:ext cx="3770313" cy="17859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Rectangle 11"/>
          <p:cNvSpPr>
            <a:spLocks noGrp="1" noChangeArrowheads="1"/>
          </p:cNvSpPr>
          <p:nvPr>
            <p:ph type="dt" sz="half" idx="10"/>
          </p:nvPr>
        </p:nvSpPr>
        <p:spPr>
          <a:ln/>
        </p:spPr>
        <p:txBody>
          <a:bodyPr/>
          <a:lstStyle>
            <a:lvl1pPr>
              <a:defRPr/>
            </a:lvl1pPr>
          </a:lstStyle>
          <a:p>
            <a:pPr>
              <a:defRPr/>
            </a:pPr>
            <a:fld id="{CAF2E342-B2D2-4C5C-827D-39FC3138366A}" type="datetime1">
              <a:rPr lang="zh-TW" altLang="en-US"/>
              <a:pPr>
                <a:defRPr/>
              </a:pPr>
              <a:t>2022/6/28</a:t>
            </a:fld>
            <a:endParaRPr lang="zh-TW" altLang="en-US"/>
          </a:p>
        </p:txBody>
      </p:sp>
      <p:sp>
        <p:nvSpPr>
          <p:cNvPr id="7"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8" name="Rectangle 13"/>
          <p:cNvSpPr>
            <a:spLocks noGrp="1" noChangeArrowheads="1"/>
          </p:cNvSpPr>
          <p:nvPr>
            <p:ph type="sldNum" sz="quarter" idx="12"/>
          </p:nvPr>
        </p:nvSpPr>
        <p:spPr>
          <a:ln/>
        </p:spPr>
        <p:txBody>
          <a:bodyPr/>
          <a:lstStyle>
            <a:lvl1pPr>
              <a:defRPr/>
            </a:lvl1pPr>
          </a:lstStyle>
          <a:p>
            <a:pPr>
              <a:defRPr/>
            </a:pPr>
            <a:fld id="{A2FED601-6EAD-4DE0-99B2-E0730B5569DE}" type="slidenum">
              <a:rPr lang="zh-TW" altLang="en-US"/>
              <a:pPr>
                <a:defRPr/>
              </a:pPr>
              <a:t>‹#›</a:t>
            </a:fld>
            <a:endParaRPr lang="zh-TW" altLang="en-US"/>
          </a:p>
        </p:txBody>
      </p:sp>
    </p:spTree>
    <p:extLst>
      <p:ext uri="{BB962C8B-B14F-4D97-AF65-F5344CB8AC3E}">
        <p14:creationId xmlns:p14="http://schemas.microsoft.com/office/powerpoint/2010/main" val="2557089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900113" y="188913"/>
            <a:ext cx="7924800" cy="11430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827089" y="2205040"/>
            <a:ext cx="3770312"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749800" y="2205040"/>
            <a:ext cx="3770313"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11"/>
          <p:cNvSpPr>
            <a:spLocks noGrp="1" noChangeArrowheads="1"/>
          </p:cNvSpPr>
          <p:nvPr>
            <p:ph type="dt" sz="half" idx="10"/>
          </p:nvPr>
        </p:nvSpPr>
        <p:spPr>
          <a:ln/>
        </p:spPr>
        <p:txBody>
          <a:bodyPr/>
          <a:lstStyle>
            <a:lvl1pPr>
              <a:defRPr/>
            </a:lvl1pPr>
          </a:lstStyle>
          <a:p>
            <a:pPr>
              <a:defRPr/>
            </a:pPr>
            <a:fld id="{F2BA60FD-8DD7-410D-8D28-80F0829B7A4D}" type="datetime1">
              <a:rPr lang="zh-TW" altLang="en-US"/>
              <a:pPr>
                <a:defRPr/>
              </a:pPr>
              <a:t>2022/6/28</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926CE800-1667-4B11-9279-23AD08ED9BA3}" type="slidenum">
              <a:rPr lang="zh-TW" altLang="en-US"/>
              <a:pPr>
                <a:defRPr/>
              </a:pPr>
              <a:t>‹#›</a:t>
            </a:fld>
            <a:endParaRPr lang="zh-TW" altLang="en-US"/>
          </a:p>
        </p:txBody>
      </p:sp>
    </p:spTree>
    <p:extLst>
      <p:ext uri="{BB962C8B-B14F-4D97-AF65-F5344CB8AC3E}">
        <p14:creationId xmlns:p14="http://schemas.microsoft.com/office/powerpoint/2010/main" val="1001214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p:txBody>
          <a:bodyPr/>
          <a:lstStyle>
            <a:lvl1pPr>
              <a:defRPr/>
            </a:lvl1pPr>
          </a:lstStyle>
          <a:p>
            <a:pPr>
              <a:defRPr/>
            </a:pPr>
            <a:fld id="{FB9A487C-3013-4C32-BD6E-3792BFFAF6AE}" type="datetime1">
              <a:rPr lang="zh-TW" altLang="en-US"/>
              <a:pPr>
                <a:defRPr/>
              </a:pPr>
              <a:t>2022/6/28</a:t>
            </a:fld>
            <a:endParaRPr lang="zh-TW" altLang="en-US"/>
          </a:p>
        </p:txBody>
      </p:sp>
      <p:sp>
        <p:nvSpPr>
          <p:cNvPr id="5" name="Rectangle 12"/>
          <p:cNvSpPr>
            <a:spLocks noGrp="1" noChangeArrowheads="1"/>
          </p:cNvSpPr>
          <p:nvPr>
            <p:ph type="ftr" sz="quarter" idx="11"/>
          </p:nvPr>
        </p:nvSpPr>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xfrm>
            <a:off x="8699501" y="6011863"/>
            <a:ext cx="587375" cy="488950"/>
          </a:xfrm>
        </p:spPr>
        <p:txBody>
          <a:bodyPr/>
          <a:lstStyle>
            <a:lvl1pPr>
              <a:defRPr sz="1400">
                <a:solidFill>
                  <a:srgbClr val="000000"/>
                </a:solidFill>
                <a:latin typeface="Times New Roman" pitchFamily="18" charset="0"/>
                <a:cs typeface="Times New Roman" pitchFamily="18" charset="0"/>
              </a:defRPr>
            </a:lvl1pPr>
          </a:lstStyle>
          <a:p>
            <a:pPr>
              <a:defRPr/>
            </a:pPr>
            <a:fld id="{CB06E463-E5A7-4289-8F6A-2F123AB9A9B1}" type="slidenum">
              <a:rPr lang="zh-TW" altLang="en-US"/>
              <a:pPr>
                <a:defRPr/>
              </a:pPr>
              <a:t>‹#›</a:t>
            </a:fld>
            <a:endParaRPr lang="zh-TW" altLang="en-US"/>
          </a:p>
        </p:txBody>
      </p:sp>
    </p:spTree>
    <p:extLst>
      <p:ext uri="{BB962C8B-B14F-4D97-AF65-F5344CB8AC3E}">
        <p14:creationId xmlns:p14="http://schemas.microsoft.com/office/powerpoint/2010/main" val="4089668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2"/>
            <a:ext cx="77724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a:t>按一下以編輯母片文字樣式</a:t>
            </a:r>
          </a:p>
        </p:txBody>
      </p:sp>
      <p:sp>
        <p:nvSpPr>
          <p:cNvPr id="4" name="Rectangle 11"/>
          <p:cNvSpPr>
            <a:spLocks noGrp="1" noChangeArrowheads="1"/>
          </p:cNvSpPr>
          <p:nvPr>
            <p:ph type="dt" sz="half" idx="10"/>
          </p:nvPr>
        </p:nvSpPr>
        <p:spPr>
          <a:ln/>
        </p:spPr>
        <p:txBody>
          <a:bodyPr/>
          <a:lstStyle>
            <a:lvl1pPr>
              <a:defRPr/>
            </a:lvl1pPr>
          </a:lstStyle>
          <a:p>
            <a:pPr>
              <a:defRPr/>
            </a:pPr>
            <a:fld id="{12B95A95-3F6B-46E0-9BAE-B87E716D5EF4}" type="datetime1">
              <a:rPr lang="zh-TW" altLang="en-US"/>
              <a:pPr>
                <a:defRPr/>
              </a:pPr>
              <a:t>2022/6/28</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D3AB4ECB-FCD2-463D-BEBB-6472DE131E7E}" type="slidenum">
              <a:rPr lang="zh-TW" altLang="en-US"/>
              <a:pPr>
                <a:defRPr/>
              </a:pPr>
              <a:t>‹#›</a:t>
            </a:fld>
            <a:endParaRPr lang="zh-TW" altLang="en-US"/>
          </a:p>
        </p:txBody>
      </p:sp>
    </p:spTree>
    <p:extLst>
      <p:ext uri="{BB962C8B-B14F-4D97-AF65-F5344CB8AC3E}">
        <p14:creationId xmlns:p14="http://schemas.microsoft.com/office/powerpoint/2010/main" val="3688658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827089" y="2205040"/>
            <a:ext cx="3770312"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749800" y="2205040"/>
            <a:ext cx="3770313"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11"/>
          <p:cNvSpPr>
            <a:spLocks noGrp="1" noChangeArrowheads="1"/>
          </p:cNvSpPr>
          <p:nvPr>
            <p:ph type="dt" sz="half" idx="10"/>
          </p:nvPr>
        </p:nvSpPr>
        <p:spPr>
          <a:ln/>
        </p:spPr>
        <p:txBody>
          <a:bodyPr/>
          <a:lstStyle>
            <a:lvl1pPr>
              <a:defRPr/>
            </a:lvl1pPr>
          </a:lstStyle>
          <a:p>
            <a:pPr>
              <a:defRPr/>
            </a:pPr>
            <a:fld id="{66DD528E-DE8A-4613-8D86-4FF48503E95B}" type="datetime1">
              <a:rPr lang="zh-TW" altLang="en-US"/>
              <a:pPr>
                <a:defRPr/>
              </a:pPr>
              <a:t>2022/6/28</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F2889221-97A0-4E08-B153-0E9C1DA64DBE}" type="slidenum">
              <a:rPr lang="zh-TW" altLang="en-US"/>
              <a:pPr>
                <a:defRPr/>
              </a:pPr>
              <a:t>‹#›</a:t>
            </a:fld>
            <a:endParaRPr lang="zh-TW" altLang="en-US"/>
          </a:p>
        </p:txBody>
      </p:sp>
    </p:spTree>
    <p:extLst>
      <p:ext uri="{BB962C8B-B14F-4D97-AF65-F5344CB8AC3E}">
        <p14:creationId xmlns:p14="http://schemas.microsoft.com/office/powerpoint/2010/main" val="2663499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Rectangle 11"/>
          <p:cNvSpPr>
            <a:spLocks noGrp="1" noChangeArrowheads="1"/>
          </p:cNvSpPr>
          <p:nvPr>
            <p:ph type="dt" sz="half" idx="10"/>
          </p:nvPr>
        </p:nvSpPr>
        <p:spPr>
          <a:ln/>
        </p:spPr>
        <p:txBody>
          <a:bodyPr/>
          <a:lstStyle>
            <a:lvl1pPr>
              <a:defRPr/>
            </a:lvl1pPr>
          </a:lstStyle>
          <a:p>
            <a:pPr>
              <a:defRPr/>
            </a:pPr>
            <a:fld id="{02427F18-4875-4ECE-93FF-0006C22D150B}" type="datetime1">
              <a:rPr lang="zh-TW" altLang="en-US"/>
              <a:pPr>
                <a:defRPr/>
              </a:pPr>
              <a:t>2022/6/28</a:t>
            </a:fld>
            <a:endParaRPr lang="zh-TW" altLang="en-US"/>
          </a:p>
        </p:txBody>
      </p:sp>
      <p:sp>
        <p:nvSpPr>
          <p:cNvPr id="8"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9" name="Rectangle 13"/>
          <p:cNvSpPr>
            <a:spLocks noGrp="1" noChangeArrowheads="1"/>
          </p:cNvSpPr>
          <p:nvPr>
            <p:ph type="sldNum" sz="quarter" idx="12"/>
          </p:nvPr>
        </p:nvSpPr>
        <p:spPr>
          <a:ln/>
        </p:spPr>
        <p:txBody>
          <a:bodyPr/>
          <a:lstStyle>
            <a:lvl1pPr>
              <a:defRPr/>
            </a:lvl1pPr>
          </a:lstStyle>
          <a:p>
            <a:pPr>
              <a:defRPr/>
            </a:pPr>
            <a:fld id="{5F44B5C1-0103-4749-B486-46B28D775D42}" type="slidenum">
              <a:rPr lang="zh-TW" altLang="en-US"/>
              <a:pPr>
                <a:defRPr/>
              </a:pPr>
              <a:t>‹#›</a:t>
            </a:fld>
            <a:endParaRPr lang="zh-TW" altLang="en-US"/>
          </a:p>
        </p:txBody>
      </p:sp>
    </p:spTree>
    <p:extLst>
      <p:ext uri="{BB962C8B-B14F-4D97-AF65-F5344CB8AC3E}">
        <p14:creationId xmlns:p14="http://schemas.microsoft.com/office/powerpoint/2010/main" val="3034744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Rectangle 11"/>
          <p:cNvSpPr>
            <a:spLocks noGrp="1" noChangeArrowheads="1"/>
          </p:cNvSpPr>
          <p:nvPr>
            <p:ph type="dt" sz="half" idx="10"/>
          </p:nvPr>
        </p:nvSpPr>
        <p:spPr>
          <a:ln/>
        </p:spPr>
        <p:txBody>
          <a:bodyPr/>
          <a:lstStyle>
            <a:lvl1pPr>
              <a:defRPr/>
            </a:lvl1pPr>
          </a:lstStyle>
          <a:p>
            <a:pPr>
              <a:defRPr/>
            </a:pPr>
            <a:fld id="{FD0D0D85-3190-476C-B447-6B156185520A}" type="datetime1">
              <a:rPr lang="zh-TW" altLang="en-US"/>
              <a:pPr>
                <a:defRPr/>
              </a:pPr>
              <a:t>2022/6/28</a:t>
            </a:fld>
            <a:endParaRPr lang="zh-TW" altLang="en-US"/>
          </a:p>
        </p:txBody>
      </p:sp>
      <p:sp>
        <p:nvSpPr>
          <p:cNvPr id="4"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5" name="Rectangle 13"/>
          <p:cNvSpPr>
            <a:spLocks noGrp="1" noChangeArrowheads="1"/>
          </p:cNvSpPr>
          <p:nvPr>
            <p:ph type="sldNum" sz="quarter" idx="12"/>
          </p:nvPr>
        </p:nvSpPr>
        <p:spPr>
          <a:ln/>
        </p:spPr>
        <p:txBody>
          <a:bodyPr/>
          <a:lstStyle>
            <a:lvl1pPr>
              <a:defRPr/>
            </a:lvl1pPr>
          </a:lstStyle>
          <a:p>
            <a:pPr>
              <a:defRPr/>
            </a:pPr>
            <a:fld id="{17FC8134-AF3B-4097-A040-D1DD59CDFF18}" type="slidenum">
              <a:rPr lang="zh-TW" altLang="en-US"/>
              <a:pPr>
                <a:defRPr/>
              </a:pPr>
              <a:t>‹#›</a:t>
            </a:fld>
            <a:endParaRPr lang="zh-TW" altLang="en-US"/>
          </a:p>
        </p:txBody>
      </p:sp>
    </p:spTree>
    <p:extLst>
      <p:ext uri="{BB962C8B-B14F-4D97-AF65-F5344CB8AC3E}">
        <p14:creationId xmlns:p14="http://schemas.microsoft.com/office/powerpoint/2010/main" val="2352706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pPr>
              <a:defRPr/>
            </a:pPr>
            <a:fld id="{E51FC22A-C7D4-4F9E-A35B-5ADCCE9E0809}" type="datetime1">
              <a:rPr lang="zh-TW" altLang="en-US"/>
              <a:pPr>
                <a:defRPr/>
              </a:pPr>
              <a:t>2022/6/28</a:t>
            </a:fld>
            <a:endParaRPr lang="zh-TW" altLang="en-US"/>
          </a:p>
        </p:txBody>
      </p:sp>
      <p:sp>
        <p:nvSpPr>
          <p:cNvPr id="3"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4" name="Rectangle 13"/>
          <p:cNvSpPr>
            <a:spLocks noGrp="1" noChangeArrowheads="1"/>
          </p:cNvSpPr>
          <p:nvPr>
            <p:ph type="sldNum" sz="quarter" idx="12"/>
          </p:nvPr>
        </p:nvSpPr>
        <p:spPr>
          <a:ln/>
        </p:spPr>
        <p:txBody>
          <a:bodyPr/>
          <a:lstStyle>
            <a:lvl1pPr>
              <a:defRPr/>
            </a:lvl1pPr>
          </a:lstStyle>
          <a:p>
            <a:pPr>
              <a:defRPr/>
            </a:pPr>
            <a:fld id="{759E3628-3582-46BB-BE37-B90DDE1FD256}" type="slidenum">
              <a:rPr lang="zh-TW" altLang="en-US"/>
              <a:pPr>
                <a:defRPr/>
              </a:pPr>
              <a:t>‹#›</a:t>
            </a:fld>
            <a:endParaRPr lang="zh-TW" altLang="en-US"/>
          </a:p>
        </p:txBody>
      </p:sp>
    </p:spTree>
    <p:extLst>
      <p:ext uri="{BB962C8B-B14F-4D97-AF65-F5344CB8AC3E}">
        <p14:creationId xmlns:p14="http://schemas.microsoft.com/office/powerpoint/2010/main" val="3551378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73050"/>
            <a:ext cx="3008313" cy="1162050"/>
          </a:xfrm>
        </p:spPr>
        <p:txBody>
          <a:bodyPr/>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11"/>
          <p:cNvSpPr>
            <a:spLocks noGrp="1" noChangeArrowheads="1"/>
          </p:cNvSpPr>
          <p:nvPr>
            <p:ph type="dt" sz="half" idx="10"/>
          </p:nvPr>
        </p:nvSpPr>
        <p:spPr>
          <a:ln/>
        </p:spPr>
        <p:txBody>
          <a:bodyPr/>
          <a:lstStyle>
            <a:lvl1pPr>
              <a:defRPr/>
            </a:lvl1pPr>
          </a:lstStyle>
          <a:p>
            <a:pPr>
              <a:defRPr/>
            </a:pPr>
            <a:fld id="{6C35946F-0D5E-4010-A139-16A8C3460945}" type="datetime1">
              <a:rPr lang="zh-TW" altLang="en-US"/>
              <a:pPr>
                <a:defRPr/>
              </a:pPr>
              <a:t>2022/6/28</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4460FC04-99F9-4958-AE16-E0D2A4A9DDEC}" type="slidenum">
              <a:rPr lang="zh-TW" altLang="en-US"/>
              <a:pPr>
                <a:defRPr/>
              </a:pPr>
              <a:t>‹#›</a:t>
            </a:fld>
            <a:endParaRPr lang="zh-TW" altLang="en-US"/>
          </a:p>
        </p:txBody>
      </p:sp>
    </p:spTree>
    <p:extLst>
      <p:ext uri="{BB962C8B-B14F-4D97-AF65-F5344CB8AC3E}">
        <p14:creationId xmlns:p14="http://schemas.microsoft.com/office/powerpoint/2010/main" val="182702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TW" altLang="en-US" noProof="0"/>
              <a:t>按一下圖示以新增圖片</a:t>
            </a:r>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11"/>
          <p:cNvSpPr>
            <a:spLocks noGrp="1" noChangeArrowheads="1"/>
          </p:cNvSpPr>
          <p:nvPr>
            <p:ph type="dt" sz="half" idx="10"/>
          </p:nvPr>
        </p:nvSpPr>
        <p:spPr>
          <a:ln/>
        </p:spPr>
        <p:txBody>
          <a:bodyPr/>
          <a:lstStyle>
            <a:lvl1pPr>
              <a:defRPr/>
            </a:lvl1pPr>
          </a:lstStyle>
          <a:p>
            <a:pPr>
              <a:defRPr/>
            </a:pPr>
            <a:fld id="{4CD36AB2-53E2-4F08-9DE2-2A757615A23D}" type="datetime1">
              <a:rPr lang="zh-TW" altLang="en-US"/>
              <a:pPr>
                <a:defRPr/>
              </a:pPr>
              <a:t>2022/6/28</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F37A8711-436C-4741-B37B-EF94428B682C}" type="slidenum">
              <a:rPr lang="zh-TW" altLang="en-US"/>
              <a:pPr>
                <a:defRPr/>
              </a:pPr>
              <a:t>‹#›</a:t>
            </a:fld>
            <a:endParaRPr lang="zh-TW" altLang="en-US"/>
          </a:p>
        </p:txBody>
      </p:sp>
    </p:spTree>
    <p:extLst>
      <p:ext uri="{BB962C8B-B14F-4D97-AF65-F5344CB8AC3E}">
        <p14:creationId xmlns:p14="http://schemas.microsoft.com/office/powerpoint/2010/main" val="2851909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5"/>
          <a:srcRect/>
          <a:stretch>
            <a:fillRect/>
          </a:stretch>
        </a:blipFill>
        <a:effectLst/>
      </p:bgPr>
    </p:bg>
    <p:spTree>
      <p:nvGrpSpPr>
        <p:cNvPr id="1" name=""/>
        <p:cNvGrpSpPr/>
        <p:nvPr/>
      </p:nvGrpSpPr>
      <p:grpSpPr>
        <a:xfrm>
          <a:off x="0" y="0"/>
          <a:ext cx="0" cy="0"/>
          <a:chOff x="0" y="0"/>
          <a:chExt cx="0" cy="0"/>
        </a:xfrm>
      </p:grpSpPr>
      <p:sp>
        <p:nvSpPr>
          <p:cNvPr id="1026" name="AutoShape 9"/>
          <p:cNvSpPr>
            <a:spLocks noGrp="1" noChangeArrowheads="1"/>
          </p:cNvSpPr>
          <p:nvPr>
            <p:ph type="title"/>
          </p:nvPr>
        </p:nvSpPr>
        <p:spPr bwMode="auto">
          <a:xfrm>
            <a:off x="900113" y="188913"/>
            <a:ext cx="7924800" cy="1143000"/>
          </a:xfrm>
          <a:prstGeom prst="roundRect">
            <a:avLst>
              <a:gd name="adj" fmla="val 11250"/>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pPr lvl="0"/>
            <a:r>
              <a:rPr lang="zh-TW" altLang="en-US"/>
              <a:t>按一下以編輯母片標題樣式</a:t>
            </a:r>
          </a:p>
        </p:txBody>
      </p:sp>
      <p:sp>
        <p:nvSpPr>
          <p:cNvPr id="1027" name="Rectangle 10"/>
          <p:cNvSpPr>
            <a:spLocks noGrp="1" noChangeArrowheads="1"/>
          </p:cNvSpPr>
          <p:nvPr>
            <p:ph type="body" idx="1"/>
          </p:nvPr>
        </p:nvSpPr>
        <p:spPr bwMode="auto">
          <a:xfrm>
            <a:off x="827089" y="2205040"/>
            <a:ext cx="7693025" cy="372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a:t>按一下以編輯母片</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272395" name="Rectangle 11"/>
          <p:cNvSpPr>
            <a:spLocks noGrp="1" noChangeArrowheads="1"/>
          </p:cNvSpPr>
          <p:nvPr>
            <p:ph type="dt" sz="half" idx="2"/>
          </p:nvPr>
        </p:nvSpPr>
        <p:spPr bwMode="auto">
          <a:xfrm>
            <a:off x="2438401" y="6248402"/>
            <a:ext cx="2130425"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fontAlgn="auto">
              <a:spcBef>
                <a:spcPts val="0"/>
              </a:spcBef>
              <a:spcAft>
                <a:spcPts val="0"/>
              </a:spcAft>
              <a:defRPr kumimoji="0" sz="1400">
                <a:latin typeface="Arial" charset="0"/>
                <a:ea typeface="新細明體" charset="-120"/>
              </a:defRPr>
            </a:lvl1pPr>
          </a:lstStyle>
          <a:p>
            <a:pPr>
              <a:defRPr/>
            </a:pPr>
            <a:fld id="{1FB9402C-909C-450E-BD5A-DDBC55252658}" type="datetime1">
              <a:rPr lang="zh-TW" altLang="en-US"/>
              <a:pPr>
                <a:defRPr/>
              </a:pPr>
              <a:t>2022/6/28</a:t>
            </a:fld>
            <a:endParaRPr lang="zh-TW" altLang="en-US"/>
          </a:p>
        </p:txBody>
      </p:sp>
      <p:sp>
        <p:nvSpPr>
          <p:cNvPr id="272396" name="Rectangle 12"/>
          <p:cNvSpPr>
            <a:spLocks noGrp="1" noChangeArrowheads="1"/>
          </p:cNvSpPr>
          <p:nvPr>
            <p:ph type="ftr" sz="quarter" idx="3"/>
          </p:nvPr>
        </p:nvSpPr>
        <p:spPr bwMode="auto">
          <a:xfrm>
            <a:off x="5791200" y="6248402"/>
            <a:ext cx="2897188"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fontAlgn="auto">
              <a:spcBef>
                <a:spcPts val="0"/>
              </a:spcBef>
              <a:spcAft>
                <a:spcPts val="0"/>
              </a:spcAft>
              <a:defRPr kumimoji="0" sz="1400">
                <a:latin typeface="Arial" charset="0"/>
                <a:ea typeface="新細明體" charset="-120"/>
              </a:defRPr>
            </a:lvl1pPr>
          </a:lstStyle>
          <a:p>
            <a:pPr>
              <a:defRPr/>
            </a:pPr>
            <a:endParaRPr lang="zh-TW" altLang="en-US"/>
          </a:p>
        </p:txBody>
      </p:sp>
      <p:sp>
        <p:nvSpPr>
          <p:cNvPr id="272397" name="Rectangle 13"/>
          <p:cNvSpPr>
            <a:spLocks noGrp="1" noChangeArrowheads="1"/>
          </p:cNvSpPr>
          <p:nvPr>
            <p:ph type="sldNum" sz="quarter" idx="4"/>
          </p:nvPr>
        </p:nvSpPr>
        <p:spPr bwMode="auto">
          <a:xfrm>
            <a:off x="84139" y="6242050"/>
            <a:ext cx="587375" cy="488950"/>
          </a:xfrm>
          <a:prstGeom prst="rect">
            <a:avLst/>
          </a:prstGeom>
          <a:noFill/>
          <a:ln w="9525">
            <a:noFill/>
            <a:miter lim="800000"/>
            <a:headEnd/>
            <a:tailEnd/>
          </a:ln>
          <a:effectLst/>
        </p:spPr>
        <p:txBody>
          <a:bodyPr vert="horz" wrap="square" lIns="91440" tIns="45720" rIns="91440" bIns="45720" numCol="1" anchor="b" anchorCtr="1" compatLnSpc="1">
            <a:prstTxWarp prst="textNoShape">
              <a:avLst/>
            </a:prstTxWarp>
          </a:bodyPr>
          <a:lstStyle>
            <a:lvl1pPr fontAlgn="auto">
              <a:spcBef>
                <a:spcPts val="0"/>
              </a:spcBef>
              <a:spcAft>
                <a:spcPts val="0"/>
              </a:spcAft>
              <a:defRPr kumimoji="0" sz="2600" b="1">
                <a:solidFill>
                  <a:schemeClr val="bg1"/>
                </a:solidFill>
                <a:latin typeface="Arial" charset="0"/>
                <a:ea typeface="新細明體" charset="-120"/>
              </a:defRPr>
            </a:lvl1pPr>
          </a:lstStyle>
          <a:p>
            <a:pPr>
              <a:defRPr/>
            </a:pPr>
            <a:fld id="{FB974A13-1727-4760-AE5F-F3878E1E4A40}" type="slidenum">
              <a:rPr lang="zh-TW" altLang="en-US"/>
              <a:pPr>
                <a:defRPr/>
              </a:pPr>
              <a:t>‹#›</a:t>
            </a:fld>
            <a:endParaRPr lang="zh-TW" altLang="en-US"/>
          </a:p>
        </p:txBody>
      </p:sp>
      <p:sp>
        <p:nvSpPr>
          <p:cNvPr id="1031" name="Text Box 14"/>
          <p:cNvSpPr txBox="1">
            <a:spLocks noChangeArrowheads="1"/>
          </p:cNvSpPr>
          <p:nvPr/>
        </p:nvSpPr>
        <p:spPr bwMode="auto">
          <a:xfrm>
            <a:off x="250826" y="6335715"/>
            <a:ext cx="15843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sz="3000" b="1">
                <a:solidFill>
                  <a:schemeClr val="bg1"/>
                </a:solidFill>
              </a:rPr>
              <a:t>CI LAB</a:t>
            </a:r>
          </a:p>
        </p:txBody>
      </p:sp>
      <p:sp>
        <p:nvSpPr>
          <p:cNvPr id="1032" name="Text Box 15"/>
          <p:cNvSpPr txBox="1">
            <a:spLocks noChangeArrowheads="1"/>
          </p:cNvSpPr>
          <p:nvPr/>
        </p:nvSpPr>
        <p:spPr bwMode="auto">
          <a:xfrm>
            <a:off x="2195514" y="6453188"/>
            <a:ext cx="694848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a:solidFill>
                  <a:schemeClr val="bg1"/>
                </a:solidFill>
              </a:rPr>
              <a:t>Computational Intelligence and Human-Computer Interaction Lab.</a:t>
            </a:r>
          </a:p>
        </p:txBody>
      </p:sp>
    </p:spTree>
  </p:cSld>
  <p:clrMap bg1="lt1" tx1="dk1" bg2="lt2" tx2="dk2" accent1="accent1" accent2="accent2" accent3="accent3" accent4="accent4" accent5="accent5" accent6="accent6" hlink="hlink" folHlink="folHlink"/>
  <p:sldLayoutIdLst>
    <p:sldLayoutId id="2147483912" r:id="rId1"/>
    <p:sldLayoutId id="2147483913"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Lst>
  <p:hf hdr="0" ftr="0" dt="0"/>
  <p:txStyles>
    <p:titleStyle>
      <a:lvl1pPr algn="l" rtl="0" eaLnBrk="0" fontAlgn="base" hangingPunct="0">
        <a:lnSpc>
          <a:spcPct val="90000"/>
        </a:lnSpc>
        <a:spcBef>
          <a:spcPct val="0"/>
        </a:spcBef>
        <a:spcAft>
          <a:spcPct val="0"/>
        </a:spcAft>
        <a:defRPr kumimoji="1" sz="3600" b="1">
          <a:solidFill>
            <a:srgbClr val="282C29"/>
          </a:solidFill>
          <a:latin typeface="+mj-lt"/>
          <a:ea typeface="+mj-ea"/>
          <a:cs typeface="+mj-cs"/>
        </a:defRPr>
      </a:lvl1pPr>
      <a:lvl2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2pPr>
      <a:lvl3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3pPr>
      <a:lvl4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4pPr>
      <a:lvl5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5pPr>
      <a:lvl6pPr marL="4572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6pPr>
      <a:lvl7pPr marL="9144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7pPr>
      <a:lvl8pPr marL="13716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8pPr>
      <a:lvl9pPr marL="18288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9pPr>
    </p:titleStyle>
    <p:body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23.jpg"/><Relationship Id="rId4" Type="http://schemas.openxmlformats.org/officeDocument/2006/relationships/image" Target="../media/image22.jpg"/></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49.xml"/><Relationship Id="rId1" Type="http://schemas.openxmlformats.org/officeDocument/2006/relationships/slideLayout" Target="../slideLayouts/slideLayout2.xml"/><Relationship Id="rId5" Type="http://schemas.openxmlformats.org/officeDocument/2006/relationships/image" Target="../media/image29.jpeg"/><Relationship Id="rId4" Type="http://schemas.openxmlformats.org/officeDocument/2006/relationships/image" Target="../media/image28.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34.jpeg"/></Relationships>
</file>

<file path=ppt/slides/_rels/slide5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53.xml"/><Relationship Id="rId1" Type="http://schemas.openxmlformats.org/officeDocument/2006/relationships/slideLayout" Target="../slideLayouts/slideLayout2.xml"/><Relationship Id="rId5" Type="http://schemas.openxmlformats.org/officeDocument/2006/relationships/image" Target="../media/image38.jpg"/><Relationship Id="rId4" Type="http://schemas.openxmlformats.org/officeDocument/2006/relationships/image" Target="../media/image37.jpg"/></Relationships>
</file>

<file path=ppt/slides/_rels/slide5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6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3" name="Rectangle 3"/>
          <p:cNvSpPr>
            <a:spLocks noChangeArrowheads="1"/>
          </p:cNvSpPr>
          <p:nvPr/>
        </p:nvSpPr>
        <p:spPr bwMode="auto">
          <a:xfrm>
            <a:off x="1000127" y="5262563"/>
            <a:ext cx="3857625" cy="830262"/>
          </a:xfrm>
          <a:prstGeom prst="rect">
            <a:avLst/>
          </a:prstGeom>
          <a:noFill/>
          <a:ln w="9525">
            <a:noFill/>
            <a:miter lim="800000"/>
            <a:headEnd/>
            <a:tailEnd/>
          </a:ln>
          <a:effectLst/>
        </p:spPr>
        <p:txBody>
          <a:bodyPr anchor="ctr">
            <a:spAutoFit/>
          </a:bodyPr>
          <a:lstStyle/>
          <a:p>
            <a:pPr>
              <a:tabLst>
                <a:tab pos="3695700" algn="l"/>
              </a:tabLst>
              <a:defRPr/>
            </a:pPr>
            <a:r>
              <a:rPr lang="zh-TW" altLang="en-US" sz="2400" dirty="0">
                <a:solidFill>
                  <a:srgbClr val="000000"/>
                </a:solidFill>
                <a:latin typeface="標楷體" panose="03000509000000000000" pitchFamily="65" charset="-120"/>
                <a:ea typeface="標楷體" panose="03000509000000000000" pitchFamily="65" charset="-120"/>
                <a:cs typeface="Times New Roman" pitchFamily="18" charset="0"/>
              </a:rPr>
              <a:t>研 究 生：王佳君</a:t>
            </a:r>
            <a:endParaRPr lang="zh-TW" altLang="en-US" sz="2400" dirty="0">
              <a:solidFill>
                <a:srgbClr val="000000"/>
              </a:solidFill>
              <a:latin typeface="標楷體" panose="03000509000000000000" pitchFamily="65" charset="-120"/>
              <a:ea typeface="標楷體" panose="03000509000000000000" pitchFamily="65" charset="-120"/>
            </a:endParaRPr>
          </a:p>
          <a:p>
            <a:pPr eaLnBrk="0" hangingPunct="0">
              <a:tabLst>
                <a:tab pos="3695700" algn="l"/>
              </a:tabLst>
              <a:defRPr/>
            </a:pPr>
            <a:r>
              <a:rPr lang="zh-TW" altLang="en-US" sz="2400" dirty="0">
                <a:solidFill>
                  <a:srgbClr val="000000"/>
                </a:solidFill>
                <a:latin typeface="標楷體" panose="03000509000000000000" pitchFamily="65" charset="-120"/>
                <a:ea typeface="標楷體" panose="03000509000000000000" pitchFamily="65" charset="-120"/>
                <a:cs typeface="Times New Roman" pitchFamily="18" charset="0"/>
              </a:rPr>
              <a:t>指導教授：蘇木春 教授</a:t>
            </a:r>
            <a:endParaRPr lang="zh-TW" altLang="en-US" sz="2400" dirty="0">
              <a:solidFill>
                <a:srgbClr val="000000"/>
              </a:solidFill>
              <a:latin typeface="標楷體" panose="03000509000000000000" pitchFamily="65" charset="-120"/>
              <a:ea typeface="標楷體" panose="03000509000000000000" pitchFamily="65" charset="-120"/>
            </a:endParaRPr>
          </a:p>
        </p:txBody>
      </p:sp>
      <p:sp>
        <p:nvSpPr>
          <p:cNvPr id="2" name="矩形 1">
            <a:extLst>
              <a:ext uri="{FF2B5EF4-FFF2-40B4-BE49-F238E27FC236}">
                <a16:creationId xmlns:a16="http://schemas.microsoft.com/office/drawing/2014/main" id="{990BE77E-B2E2-426B-B447-543EB7A34D0D}"/>
              </a:ext>
            </a:extLst>
          </p:cNvPr>
          <p:cNvSpPr/>
          <p:nvPr/>
        </p:nvSpPr>
        <p:spPr>
          <a:xfrm>
            <a:off x="44624" y="2828835"/>
            <a:ext cx="9054752" cy="1200329"/>
          </a:xfrm>
          <a:prstGeom prst="rect">
            <a:avLst/>
          </a:prstGeom>
        </p:spPr>
        <p:txBody>
          <a:bodyPr wrap="square">
            <a:spAutoFit/>
          </a:bodyPr>
          <a:lstStyle/>
          <a:p>
            <a:pPr algn="ctr">
              <a:tabLst>
                <a:tab pos="3695700" algn="l"/>
              </a:tabLst>
              <a:defRPr/>
            </a:pPr>
            <a:r>
              <a:rPr lang="zh-TW" altLang="en-US" sz="2400" b="1" dirty="0">
                <a:solidFill>
                  <a:srgbClr val="000000"/>
                </a:solidFill>
                <a:latin typeface="+mj-ea"/>
                <a:ea typeface="+mj-ea"/>
                <a:cs typeface="Times New Roman" pitchFamily="18" charset="0"/>
              </a:rPr>
              <a:t>基於深度學習之嬰兒危險監測系統</a:t>
            </a:r>
            <a:endParaRPr lang="en-US" altLang="zh-TW" sz="2400" b="1" dirty="0">
              <a:solidFill>
                <a:srgbClr val="000000"/>
              </a:solidFill>
              <a:latin typeface="+mj-ea"/>
              <a:ea typeface="+mj-ea"/>
              <a:cs typeface="Times New Roman" pitchFamily="18" charset="0"/>
            </a:endParaRPr>
          </a:p>
          <a:p>
            <a:pPr algn="ctr">
              <a:tabLst>
                <a:tab pos="3695700" algn="l"/>
              </a:tabLst>
              <a:defRPr/>
            </a:pPr>
            <a:r>
              <a:rPr lang="en-US" altLang="zh-TW" sz="2400" b="1" dirty="0">
                <a:solidFill>
                  <a:srgbClr val="000000"/>
                </a:solidFill>
                <a:latin typeface="+mj-ea"/>
                <a:ea typeface="+mj-ea"/>
                <a:cs typeface="Times New Roman" pitchFamily="18" charset="0"/>
              </a:rPr>
              <a:t>A</a:t>
            </a:r>
            <a:r>
              <a:rPr lang="zh-TW" altLang="en-US" sz="2400" b="1" dirty="0">
                <a:solidFill>
                  <a:srgbClr val="000000"/>
                </a:solidFill>
                <a:latin typeface="+mj-ea"/>
                <a:ea typeface="+mj-ea"/>
                <a:cs typeface="Times New Roman" pitchFamily="18" charset="0"/>
              </a:rPr>
              <a:t> </a:t>
            </a:r>
            <a:r>
              <a:rPr lang="en-US" altLang="zh-TW" sz="2400" b="1" dirty="0">
                <a:solidFill>
                  <a:srgbClr val="000000"/>
                </a:solidFill>
                <a:latin typeface="+mj-ea"/>
                <a:ea typeface="+mj-ea"/>
                <a:cs typeface="Times New Roman" pitchFamily="18" charset="0"/>
              </a:rPr>
              <a:t>Deep-learning-based Danger Monitoring System</a:t>
            </a:r>
          </a:p>
          <a:p>
            <a:pPr algn="ctr">
              <a:tabLst>
                <a:tab pos="3695700" algn="l"/>
              </a:tabLst>
              <a:defRPr/>
            </a:pPr>
            <a:r>
              <a:rPr lang="en-US" altLang="zh-TW" sz="2400" b="1" dirty="0">
                <a:solidFill>
                  <a:srgbClr val="000000"/>
                </a:solidFill>
                <a:latin typeface="+mj-ea"/>
                <a:ea typeface="+mj-ea"/>
                <a:cs typeface="Times New Roman" pitchFamily="18" charset="0"/>
              </a:rPr>
              <a:t>For Infants</a:t>
            </a:r>
          </a:p>
        </p:txBody>
      </p:sp>
    </p:spTree>
  </p:cSld>
  <p:clrMapOvr>
    <a:masterClrMapping/>
  </p:clrMapOvr>
  <mc:AlternateContent xmlns:mc="http://schemas.openxmlformats.org/markup-compatibility/2006" xmlns:p14="http://schemas.microsoft.com/office/powerpoint/2010/main">
    <mc:Choice Requires="p14">
      <p:transition spd="slow" p14:dur="2000" advTm="10845">
        <p:cut/>
      </p:transition>
    </mc:Choice>
    <mc:Fallback xmlns="">
      <p:transition spd="slow" advTm="10845">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10</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嬰兒猝死症</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en-US" altLang="zh-TW" dirty="0" err="1">
                <a:solidFill>
                  <a:schemeClr val="bg1">
                    <a:lumMod val="65000"/>
                  </a:schemeClr>
                </a:solidFill>
              </a:rPr>
              <a:t>ResNet</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46771530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(1/4)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The</a:t>
            </a:r>
            <a:r>
              <a:rPr lang="zh-TW" altLang="en-US" dirty="0">
                <a:solidFill>
                  <a:srgbClr val="000000"/>
                </a:solidFill>
              </a:rPr>
              <a:t> </a:t>
            </a:r>
            <a:r>
              <a:rPr lang="en-US" altLang="zh-TW" dirty="0">
                <a:solidFill>
                  <a:srgbClr val="000000"/>
                </a:solidFill>
              </a:rPr>
              <a:t>Sudden</a:t>
            </a:r>
            <a:r>
              <a:rPr lang="zh-TW" altLang="en-US" dirty="0">
                <a:solidFill>
                  <a:srgbClr val="000000"/>
                </a:solidFill>
              </a:rPr>
              <a:t> </a:t>
            </a:r>
            <a:r>
              <a:rPr lang="en-US" altLang="zh-TW" dirty="0">
                <a:solidFill>
                  <a:srgbClr val="000000"/>
                </a:solidFill>
              </a:rPr>
              <a:t>Infant</a:t>
            </a:r>
            <a:r>
              <a:rPr lang="zh-TW" altLang="en-US" dirty="0">
                <a:solidFill>
                  <a:srgbClr val="000000"/>
                </a:solidFill>
              </a:rPr>
              <a:t> </a:t>
            </a:r>
            <a:r>
              <a:rPr lang="en-US" altLang="zh-TW" dirty="0">
                <a:solidFill>
                  <a:srgbClr val="000000"/>
                </a:solidFill>
              </a:rPr>
              <a:t>Death Syndrome, </a:t>
            </a:r>
            <a:r>
              <a:rPr lang="zh-TW" altLang="en-US" dirty="0">
                <a:solidFill>
                  <a:srgbClr val="000000"/>
                </a:solidFill>
              </a:rPr>
              <a:t>簡稱 </a:t>
            </a:r>
            <a:r>
              <a:rPr lang="en-US" altLang="zh-TW" dirty="0">
                <a:solidFill>
                  <a:srgbClr val="000000"/>
                </a:solidFill>
              </a:rPr>
              <a:t>SIDS</a:t>
            </a:r>
          </a:p>
          <a:p>
            <a:pPr>
              <a:spcBef>
                <a:spcPts val="0"/>
              </a:spcBef>
              <a:spcAft>
                <a:spcPts val="1200"/>
              </a:spcAft>
              <a:buFont typeface="Times New Roman" panose="02020603050405020304" pitchFamily="18" charset="0"/>
              <a:buChar char="•"/>
            </a:pPr>
            <a:r>
              <a:rPr lang="zh-TW" altLang="en-US" dirty="0">
                <a:solidFill>
                  <a:srgbClr val="000000"/>
                </a:solidFill>
              </a:rPr>
              <a:t>一位看似健康的嬰兒在睡眠期間突然死亡，其真正致死之原因尚不明確且非單一。</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誘發此症之風險因素：</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外在因素：俯臥、側睡、蓋住臉部及陷入柔軟家具等，致使呼吸困難。</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內在因素：早產、家族遺傳、性別及種族等。</a:t>
            </a:r>
            <a:endParaRPr lang="en-US" altLang="zh-TW" dirty="0">
              <a:solidFill>
                <a:srgbClr val="000000"/>
              </a:solidFill>
            </a:endParaRPr>
          </a:p>
        </p:txBody>
      </p:sp>
    </p:spTree>
    <p:extLst>
      <p:ext uri="{BB962C8B-B14F-4D97-AF65-F5344CB8AC3E}">
        <p14:creationId xmlns:p14="http://schemas.microsoft.com/office/powerpoint/2010/main" val="215867219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(2/4)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心肺控制假說：探討基於嬰兒呼吸或自主神經機制的缺陷，包含五步驟。</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發生危及生命的事件，而窒息或腦部灌注不足。</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嬰兒無法自行轉頭，而無法從呼吸暫停中恢復。</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持續性窒息導致失去意識或反射，即低氧昏迷。</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心率過緩或缺氧喘氣，此症逝世前將明顯發生。</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自主復甦能力受損，最終因無效喘氣進而死亡。</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此症非突發疾病，而是有跡可循。</a:t>
            </a:r>
            <a:endParaRPr lang="en-US" altLang="zh-TW" dirty="0">
              <a:solidFill>
                <a:srgbClr val="000000"/>
              </a:solidFill>
            </a:endParaRPr>
          </a:p>
        </p:txBody>
      </p:sp>
    </p:spTree>
    <p:extLst>
      <p:ext uri="{BB962C8B-B14F-4D97-AF65-F5344CB8AC3E}">
        <p14:creationId xmlns:p14="http://schemas.microsoft.com/office/powerpoint/2010/main" val="95936659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(3/4)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Triple-Risk Model</a:t>
            </a:r>
            <a:r>
              <a:rPr lang="zh-TW" altLang="en-US" dirty="0">
                <a:solidFill>
                  <a:srgbClr val="000000"/>
                </a:solidFill>
              </a:rPr>
              <a:t>：需同時包含以下三因素，才會導致嬰兒死於此症。</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有風險的嬰兒：可能為基因突變或腦部缺陷等。</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發育的重要時期：嬰兒出生後的前六個月，身體控制和調節自身能力發生改變，學習應對環境。</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環境中的壓力源：嬰兒睡姿及接觸香菸等，即前述之外在因素。</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若能消除環境中壓力源，有利於嬰兒的生存。</a:t>
            </a:r>
            <a:endParaRPr lang="en-US" altLang="zh-TW" dirty="0">
              <a:solidFill>
                <a:srgbClr val="000000"/>
              </a:solidFill>
            </a:endParaRPr>
          </a:p>
        </p:txBody>
      </p:sp>
    </p:spTree>
    <p:extLst>
      <p:ext uri="{BB962C8B-B14F-4D97-AF65-F5344CB8AC3E}">
        <p14:creationId xmlns:p14="http://schemas.microsoft.com/office/powerpoint/2010/main" val="41077037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嬰兒猝死症 </a:t>
            </a:r>
            <a:r>
              <a:rPr lang="en-US" altLang="zh-TW" b="0" dirty="0">
                <a:solidFill>
                  <a:srgbClr val="000000"/>
                </a:solidFill>
                <a:latin typeface="+mn-lt"/>
                <a:ea typeface="+mn-ea"/>
              </a:rPr>
              <a:t>(4/4)</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醫界亦發現俯臥姿勢使嬰兒猝死症風險增加三倍以上，故國際間提倡嬰兒仰臥姿勢，此症發病率降低了</a:t>
            </a:r>
            <a:r>
              <a:rPr lang="en-US" altLang="zh-TW" dirty="0">
                <a:solidFill>
                  <a:srgbClr val="000000"/>
                </a:solidFill>
              </a:rPr>
              <a:t>50%</a:t>
            </a:r>
            <a:r>
              <a:rPr lang="zh-TW" altLang="en-US" dirty="0">
                <a:solidFill>
                  <a:srgbClr val="000000"/>
                </a:solidFill>
              </a:rPr>
              <a:t>以上。</a:t>
            </a:r>
            <a:endParaRPr lang="en-US" altLang="zh-TW" dirty="0">
              <a:solidFill>
                <a:srgbClr val="000000"/>
              </a:solidFill>
            </a:endParaRPr>
          </a:p>
        </p:txBody>
      </p:sp>
    </p:spTree>
    <p:extLst>
      <p:ext uri="{BB962C8B-B14F-4D97-AF65-F5344CB8AC3E}">
        <p14:creationId xmlns:p14="http://schemas.microsoft.com/office/powerpoint/2010/main" val="194885321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嬰兒監測系統</a:t>
            </a:r>
            <a:endParaRPr lang="en-US" altLang="zh-TW" dirty="0">
              <a:solidFill>
                <a:srgbClr val="000000"/>
              </a:solidFill>
            </a:endParaRPr>
          </a:p>
          <a:p>
            <a:pPr lvl="2">
              <a:spcBef>
                <a:spcPts val="0"/>
              </a:spcBef>
              <a:spcAft>
                <a:spcPts val="600"/>
              </a:spcAft>
              <a:buFont typeface="Times New Roman" panose="02020603050405020304" pitchFamily="18" charset="0"/>
              <a:buChar char="‣"/>
            </a:pPr>
            <a:r>
              <a:rPr lang="zh-TW" altLang="en-US" dirty="0">
                <a:solidFill>
                  <a:srgbClr val="000000"/>
                </a:solidFill>
              </a:rPr>
              <a:t>感測器偵測</a:t>
            </a:r>
            <a:endParaRPr lang="en-US" altLang="zh-TW" dirty="0">
              <a:solidFill>
                <a:srgbClr val="000000"/>
              </a:solidFill>
            </a:endParaRPr>
          </a:p>
          <a:p>
            <a:pPr lvl="2">
              <a:spcBef>
                <a:spcPts val="0"/>
              </a:spcBef>
              <a:spcAft>
                <a:spcPts val="600"/>
              </a:spcAft>
              <a:buFont typeface="Times New Roman" panose="02020603050405020304" pitchFamily="18" charset="0"/>
              <a:buChar char="‣"/>
            </a:pPr>
            <a:r>
              <a:rPr lang="zh-TW" altLang="en-US" dirty="0">
                <a:solidFill>
                  <a:schemeClr val="bg1">
                    <a:lumMod val="65000"/>
                  </a:schemeClr>
                </a:solidFill>
              </a:rPr>
              <a:t>影像式偵測</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en-US" altLang="zh-TW" dirty="0" err="1">
                <a:solidFill>
                  <a:schemeClr val="bg1">
                    <a:lumMod val="65000"/>
                  </a:schemeClr>
                </a:solidFill>
              </a:rPr>
              <a:t>ResNet</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6690305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嬰兒監測系統 － 感測器 </a:t>
            </a:r>
            <a:r>
              <a:rPr lang="en-US" altLang="zh-TW" b="0" dirty="0">
                <a:solidFill>
                  <a:srgbClr val="000000"/>
                </a:solidFill>
                <a:latin typeface="+mn-lt"/>
                <a:ea typeface="+mn-ea"/>
              </a:rPr>
              <a:t>(1/5)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err="1">
                <a:solidFill>
                  <a:srgbClr val="000000"/>
                </a:solidFill>
              </a:rPr>
              <a:t>Linti</a:t>
            </a:r>
            <a:r>
              <a:rPr lang="zh-TW" altLang="en-US" dirty="0">
                <a:solidFill>
                  <a:srgbClr val="000000"/>
                </a:solidFill>
              </a:rPr>
              <a:t> 等人 </a:t>
            </a:r>
            <a:r>
              <a:rPr lang="en-US" altLang="zh-TW" dirty="0">
                <a:solidFill>
                  <a:srgbClr val="000000"/>
                </a:solidFill>
              </a:rPr>
              <a:t>[4]</a:t>
            </a:r>
            <a:r>
              <a:rPr lang="zh-TW" altLang="en-US" dirty="0">
                <a:solidFill>
                  <a:srgbClr val="000000"/>
                </a:solidFill>
              </a:rPr>
              <a:t>：嬰用感測背心</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將多個感官元件融入紡織品。</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可用來量測呼吸、心率、溫度及濕度。</a:t>
            </a:r>
            <a:endParaRPr lang="en-US" altLang="zh-TW" dirty="0">
              <a:solidFill>
                <a:srgbClr val="000000"/>
              </a:solidFill>
            </a:endParaRPr>
          </a:p>
        </p:txBody>
      </p:sp>
      <p:pic>
        <p:nvPicPr>
          <p:cNvPr id="5" name="圖片 4">
            <a:extLst>
              <a:ext uri="{FF2B5EF4-FFF2-40B4-BE49-F238E27FC236}">
                <a16:creationId xmlns:a16="http://schemas.microsoft.com/office/drawing/2014/main" id="{6263EB58-69B5-4323-AC3A-314998E275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0916" y="3573016"/>
            <a:ext cx="3782168" cy="2520000"/>
          </a:xfrm>
          <a:prstGeom prst="rect">
            <a:avLst/>
          </a:prstGeom>
        </p:spPr>
      </p:pic>
    </p:spTree>
    <p:extLst>
      <p:ext uri="{BB962C8B-B14F-4D97-AF65-F5344CB8AC3E}">
        <p14:creationId xmlns:p14="http://schemas.microsoft.com/office/powerpoint/2010/main" val="29757445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嬰兒監測系統 － 感測器 </a:t>
            </a:r>
            <a:r>
              <a:rPr lang="en-US" altLang="zh-TW" b="0" dirty="0">
                <a:solidFill>
                  <a:srgbClr val="000000"/>
                </a:solidFill>
                <a:latin typeface="+mn-lt"/>
                <a:ea typeface="+mn-ea"/>
              </a:rPr>
              <a:t>(2/5)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Ferreira</a:t>
            </a:r>
            <a:r>
              <a:rPr lang="zh-TW" altLang="en-US" dirty="0">
                <a:solidFill>
                  <a:srgbClr val="000000"/>
                </a:solidFill>
              </a:rPr>
              <a:t> 等人 </a:t>
            </a:r>
            <a:r>
              <a:rPr lang="en-US" altLang="zh-TW" dirty="0">
                <a:solidFill>
                  <a:srgbClr val="000000"/>
                </a:solidFill>
              </a:rPr>
              <a:t>[5]</a:t>
            </a:r>
            <a:r>
              <a:rPr lang="zh-TW" altLang="en-US" dirty="0">
                <a:solidFill>
                  <a:srgbClr val="000000"/>
                </a:solidFill>
              </a:rPr>
              <a:t>：嬰用感測胸帶</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含心律感測器、</a:t>
            </a:r>
            <a:r>
              <a:rPr lang="en-US" altLang="zh-TW" dirty="0">
                <a:solidFill>
                  <a:srgbClr val="000000"/>
                </a:solidFill>
              </a:rPr>
              <a:t>3D</a:t>
            </a:r>
            <a:r>
              <a:rPr lang="zh-TW" altLang="en-US" dirty="0">
                <a:solidFill>
                  <a:srgbClr val="000000"/>
                </a:solidFill>
              </a:rPr>
              <a:t>加速度計、熱電堆感測器。</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可量測體溫、心率、呼吸頻率及身體位置。</a:t>
            </a:r>
            <a:endParaRPr lang="en-US" altLang="zh-TW" dirty="0">
              <a:solidFill>
                <a:srgbClr val="000000"/>
              </a:solidFill>
            </a:endParaRPr>
          </a:p>
        </p:txBody>
      </p:sp>
      <p:pic>
        <p:nvPicPr>
          <p:cNvPr id="7" name="圖片 6">
            <a:extLst>
              <a:ext uri="{FF2B5EF4-FFF2-40B4-BE49-F238E27FC236}">
                <a16:creationId xmlns:a16="http://schemas.microsoft.com/office/drawing/2014/main" id="{F20C45DB-C6A8-4EFA-9DAE-D08E76229F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8772" y="3573016"/>
            <a:ext cx="5094664" cy="2520000"/>
          </a:xfrm>
          <a:prstGeom prst="rect">
            <a:avLst/>
          </a:prstGeom>
        </p:spPr>
      </p:pic>
    </p:spTree>
    <p:extLst>
      <p:ext uri="{BB962C8B-B14F-4D97-AF65-F5344CB8AC3E}">
        <p14:creationId xmlns:p14="http://schemas.microsoft.com/office/powerpoint/2010/main" val="234488221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嬰兒監測系統 － 感測器 </a:t>
            </a:r>
            <a:r>
              <a:rPr lang="en-US" altLang="zh-TW" b="0" dirty="0">
                <a:solidFill>
                  <a:srgbClr val="000000"/>
                </a:solidFill>
                <a:latin typeface="+mn-lt"/>
                <a:ea typeface="+mn-ea"/>
              </a:rPr>
              <a:t>(3/5)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Lin</a:t>
            </a:r>
            <a:r>
              <a:rPr lang="zh-TW" altLang="en-US" dirty="0">
                <a:solidFill>
                  <a:srgbClr val="000000"/>
                </a:solidFill>
              </a:rPr>
              <a:t> 等人 </a:t>
            </a:r>
            <a:r>
              <a:rPr lang="en-US" altLang="zh-TW" dirty="0">
                <a:solidFill>
                  <a:srgbClr val="000000"/>
                </a:solidFill>
              </a:rPr>
              <a:t>[6]</a:t>
            </a:r>
            <a:r>
              <a:rPr lang="zh-TW" altLang="en-US" dirty="0">
                <a:solidFill>
                  <a:srgbClr val="000000"/>
                </a:solidFill>
              </a:rPr>
              <a:t>：嬰用感測胸帶</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含三軸加速度計、體溫感測器及一氧化碳感測器。</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可量測睡姿（面朝方向）、體溫、周圍一氧化碳濃度，且利用三軸加速度計</a:t>
            </a:r>
            <a:r>
              <a:rPr lang="en-US" altLang="zh-TW" dirty="0">
                <a:solidFill>
                  <a:srgbClr val="000000"/>
                </a:solidFill>
              </a:rPr>
              <a:t>z</a:t>
            </a:r>
            <a:r>
              <a:rPr lang="zh-TW" altLang="en-US" dirty="0">
                <a:solidFill>
                  <a:srgbClr val="000000"/>
                </a:solidFill>
              </a:rPr>
              <a:t>軸可獲得呼吸頻率。</a:t>
            </a:r>
            <a:endParaRPr lang="en-US" altLang="zh-TW" dirty="0">
              <a:solidFill>
                <a:srgbClr val="000000"/>
              </a:solidFill>
            </a:endParaRPr>
          </a:p>
        </p:txBody>
      </p:sp>
      <p:pic>
        <p:nvPicPr>
          <p:cNvPr id="5" name="圖片 4">
            <a:extLst>
              <a:ext uri="{FF2B5EF4-FFF2-40B4-BE49-F238E27FC236}">
                <a16:creationId xmlns:a16="http://schemas.microsoft.com/office/drawing/2014/main" id="{4BC8612E-6DE9-427F-A382-8A432059BF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5167" y="3916338"/>
            <a:ext cx="4073666" cy="2340000"/>
          </a:xfrm>
          <a:prstGeom prst="rect">
            <a:avLst/>
          </a:prstGeom>
        </p:spPr>
      </p:pic>
    </p:spTree>
    <p:extLst>
      <p:ext uri="{BB962C8B-B14F-4D97-AF65-F5344CB8AC3E}">
        <p14:creationId xmlns:p14="http://schemas.microsoft.com/office/powerpoint/2010/main" val="163096413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嬰兒監測系統 － 感測器 </a:t>
            </a:r>
            <a:r>
              <a:rPr lang="en-US" altLang="zh-TW" b="0" dirty="0">
                <a:solidFill>
                  <a:srgbClr val="000000"/>
                </a:solidFill>
                <a:latin typeface="+mn-lt"/>
                <a:ea typeface="+mn-ea"/>
              </a:rPr>
              <a:t>(4/5)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err="1">
                <a:solidFill>
                  <a:srgbClr val="000000"/>
                </a:solidFill>
              </a:rPr>
              <a:t>Ziganshin</a:t>
            </a:r>
            <a:r>
              <a:rPr lang="zh-TW" altLang="en-US" dirty="0">
                <a:solidFill>
                  <a:srgbClr val="000000"/>
                </a:solidFill>
              </a:rPr>
              <a:t> 等人 </a:t>
            </a:r>
            <a:r>
              <a:rPr lang="en-US" altLang="zh-TW" dirty="0">
                <a:solidFill>
                  <a:srgbClr val="000000"/>
                </a:solidFill>
              </a:rPr>
              <a:t>[7]</a:t>
            </a:r>
          </a:p>
          <a:p>
            <a:pPr lvl="1">
              <a:spcBef>
                <a:spcPts val="0"/>
              </a:spcBef>
              <a:spcAft>
                <a:spcPts val="1200"/>
              </a:spcAft>
              <a:buFont typeface="Times New Roman" panose="02020603050405020304" pitchFamily="18" charset="0"/>
              <a:buChar char="‐"/>
            </a:pPr>
            <a:r>
              <a:rPr lang="zh-TW" altLang="en-US" dirty="0">
                <a:solidFill>
                  <a:srgbClr val="000000"/>
                </a:solidFill>
              </a:rPr>
              <a:t>基於超寬頻技術監測呼吸及心率。</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可檢測嬰兒睡眠、清醒及警示狀態。</a:t>
            </a:r>
            <a:endParaRPr lang="en-US" altLang="zh-TW" dirty="0">
              <a:solidFill>
                <a:srgbClr val="000000"/>
              </a:solidFill>
            </a:endParaRPr>
          </a:p>
        </p:txBody>
      </p:sp>
      <p:pic>
        <p:nvPicPr>
          <p:cNvPr id="7" name="圖片 6">
            <a:extLst>
              <a:ext uri="{FF2B5EF4-FFF2-40B4-BE49-F238E27FC236}">
                <a16:creationId xmlns:a16="http://schemas.microsoft.com/office/drawing/2014/main" id="{8F530047-8401-4711-B1BD-9BA5728694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0696" y="3610037"/>
            <a:ext cx="3813950" cy="2340000"/>
          </a:xfrm>
          <a:prstGeom prst="rect">
            <a:avLst/>
          </a:prstGeom>
        </p:spPr>
      </p:pic>
      <p:pic>
        <p:nvPicPr>
          <p:cNvPr id="9" name="圖片 8">
            <a:extLst>
              <a:ext uri="{FF2B5EF4-FFF2-40B4-BE49-F238E27FC236}">
                <a16:creationId xmlns:a16="http://schemas.microsoft.com/office/drawing/2014/main" id="{CE8FC445-DB2C-4646-8650-29318A7060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5549" y="3610037"/>
            <a:ext cx="3807176" cy="2340000"/>
          </a:xfrm>
          <a:prstGeom prst="rect">
            <a:avLst/>
          </a:prstGeom>
        </p:spPr>
      </p:pic>
      <p:sp>
        <p:nvSpPr>
          <p:cNvPr id="11" name="內容版面配置區 2">
            <a:extLst>
              <a:ext uri="{FF2B5EF4-FFF2-40B4-BE49-F238E27FC236}">
                <a16:creationId xmlns:a16="http://schemas.microsoft.com/office/drawing/2014/main" id="{B2E1D1B8-7B3D-4061-A990-CCD82CDC1478}"/>
              </a:ext>
            </a:extLst>
          </p:cNvPr>
          <p:cNvSpPr txBox="1">
            <a:spLocks/>
          </p:cNvSpPr>
          <p:nvPr/>
        </p:nvSpPr>
        <p:spPr bwMode="auto">
          <a:xfrm>
            <a:off x="1987049" y="5950037"/>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正常狀態</a:t>
            </a:r>
            <a:endParaRPr lang="en-US" altLang="zh-TW" sz="2000" dirty="0">
              <a:solidFill>
                <a:srgbClr val="000000"/>
              </a:solidFill>
            </a:endParaRPr>
          </a:p>
        </p:txBody>
      </p:sp>
      <p:sp>
        <p:nvSpPr>
          <p:cNvPr id="12" name="內容版面配置區 2">
            <a:extLst>
              <a:ext uri="{FF2B5EF4-FFF2-40B4-BE49-F238E27FC236}">
                <a16:creationId xmlns:a16="http://schemas.microsoft.com/office/drawing/2014/main" id="{B2DA55E2-D37B-4AB3-A81E-59531079C021}"/>
              </a:ext>
            </a:extLst>
          </p:cNvPr>
          <p:cNvSpPr txBox="1">
            <a:spLocks/>
          </p:cNvSpPr>
          <p:nvPr/>
        </p:nvSpPr>
        <p:spPr bwMode="auto">
          <a:xfrm>
            <a:off x="5604835" y="5950037"/>
            <a:ext cx="2065671"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呼吸暫停狀態</a:t>
            </a:r>
            <a:endParaRPr lang="en-US" altLang="zh-TW" sz="2000" dirty="0">
              <a:solidFill>
                <a:srgbClr val="000000"/>
              </a:solidFill>
            </a:endParaRPr>
          </a:p>
        </p:txBody>
      </p:sp>
    </p:spTree>
    <p:extLst>
      <p:ext uri="{BB962C8B-B14F-4D97-AF65-F5344CB8AC3E}">
        <p14:creationId xmlns:p14="http://schemas.microsoft.com/office/powerpoint/2010/main" val="147820113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rgbClr val="000000"/>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p>
          <a:p>
            <a:pPr>
              <a:spcBef>
                <a:spcPts val="0"/>
              </a:spcBef>
              <a:spcAft>
                <a:spcPts val="1200"/>
              </a:spcAft>
              <a:buFont typeface="Arial" panose="020B0604020202020204" pitchFamily="34" charset="0"/>
              <a:buChar char="•"/>
            </a:pPr>
            <a:r>
              <a:rPr lang="zh-TW" altLang="en-US" dirty="0">
                <a:solidFill>
                  <a:srgbClr val="000000"/>
                </a:solidFill>
              </a:rPr>
              <a:t>研究方法</a:t>
            </a:r>
          </a:p>
          <a:p>
            <a:pPr>
              <a:spcBef>
                <a:spcPts val="0"/>
              </a:spcBef>
              <a:spcAft>
                <a:spcPts val="1200"/>
              </a:spcAft>
              <a:buFont typeface="Arial" panose="020B0604020202020204" pitchFamily="34" charset="0"/>
              <a:buChar char="•"/>
            </a:pPr>
            <a:r>
              <a:rPr lang="zh-TW" altLang="en-US" dirty="0">
                <a:solidFill>
                  <a:srgbClr val="000000"/>
                </a:solidFill>
              </a:rPr>
              <a:t>實驗設計與結果</a:t>
            </a:r>
          </a:p>
          <a:p>
            <a:pPr>
              <a:spcBef>
                <a:spcPts val="0"/>
              </a:spcBef>
              <a:spcAft>
                <a:spcPts val="1200"/>
              </a:spcAft>
              <a:buFont typeface="Arial" panose="020B0604020202020204" pitchFamily="34" charset="0"/>
              <a:buChar char="•"/>
            </a:pPr>
            <a:r>
              <a:rPr lang="zh-TW" altLang="en-US" dirty="0">
                <a:solidFill>
                  <a:srgbClr val="000000"/>
                </a:solidFill>
              </a:rPr>
              <a:t>結論與未來展望</a:t>
            </a:r>
          </a:p>
        </p:txBody>
      </p:sp>
    </p:spTree>
    <p:extLst>
      <p:ext uri="{BB962C8B-B14F-4D97-AF65-F5344CB8AC3E}">
        <p14:creationId xmlns:p14="http://schemas.microsoft.com/office/powerpoint/2010/main" val="336145737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嬰兒監測系統 － 感測器 </a:t>
            </a:r>
            <a:r>
              <a:rPr lang="en-US" altLang="zh-TW" b="0" dirty="0">
                <a:solidFill>
                  <a:srgbClr val="000000"/>
                </a:solidFill>
                <a:latin typeface="+mn-lt"/>
                <a:ea typeface="+mn-ea"/>
              </a:rPr>
              <a:t>(5/5)</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利用感測器監測嬰兒，雖可直接量測生理訊號以判斷狀態，但可能因硬體設備之缺陷，無法準確量測。</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需額外穿戴裝置，造成嬰兒不適，進而影響活動或導致更多危險發生。</a:t>
            </a:r>
            <a:endParaRPr lang="en-US" altLang="zh-TW" dirty="0">
              <a:solidFill>
                <a:srgbClr val="000000"/>
              </a:solidFill>
            </a:endParaRPr>
          </a:p>
        </p:txBody>
      </p:sp>
    </p:spTree>
    <p:extLst>
      <p:ext uri="{BB962C8B-B14F-4D97-AF65-F5344CB8AC3E}">
        <p14:creationId xmlns:p14="http://schemas.microsoft.com/office/powerpoint/2010/main" val="233392200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21</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嬰兒監測系統</a:t>
            </a:r>
            <a:endParaRPr lang="en-US" altLang="zh-TW" dirty="0">
              <a:solidFill>
                <a:srgbClr val="000000"/>
              </a:solidFill>
            </a:endParaRPr>
          </a:p>
          <a:p>
            <a:pPr lvl="2">
              <a:spcBef>
                <a:spcPts val="0"/>
              </a:spcBef>
              <a:spcAft>
                <a:spcPts val="600"/>
              </a:spcAft>
              <a:buFont typeface="Times New Roman" panose="02020603050405020304" pitchFamily="18" charset="0"/>
              <a:buChar char="‣"/>
            </a:pPr>
            <a:r>
              <a:rPr lang="zh-TW" altLang="en-US" dirty="0">
                <a:solidFill>
                  <a:schemeClr val="bg1">
                    <a:lumMod val="65000"/>
                  </a:schemeClr>
                </a:solidFill>
              </a:rPr>
              <a:t>感測器偵測</a:t>
            </a:r>
            <a:endParaRPr lang="en-US" altLang="zh-TW" dirty="0">
              <a:solidFill>
                <a:schemeClr val="bg1">
                  <a:lumMod val="65000"/>
                </a:schemeClr>
              </a:solidFill>
            </a:endParaRPr>
          </a:p>
          <a:p>
            <a:pPr lvl="2">
              <a:spcBef>
                <a:spcPts val="0"/>
              </a:spcBef>
              <a:spcAft>
                <a:spcPts val="600"/>
              </a:spcAft>
              <a:buFont typeface="Times New Roman" panose="02020603050405020304" pitchFamily="18" charset="0"/>
              <a:buChar char="‣"/>
            </a:pPr>
            <a:r>
              <a:rPr lang="zh-TW" altLang="en-US" dirty="0">
                <a:solidFill>
                  <a:srgbClr val="000000"/>
                </a:solidFill>
              </a:rPr>
              <a:t>影像式偵測</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en-US" altLang="zh-TW" dirty="0" err="1">
                <a:solidFill>
                  <a:schemeClr val="bg1">
                    <a:lumMod val="65000"/>
                  </a:schemeClr>
                </a:solidFill>
              </a:rPr>
              <a:t>ResNet</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73156189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嬰兒監測系統 － 影像式 </a:t>
            </a:r>
            <a:r>
              <a:rPr lang="en-US" altLang="zh-TW" b="0" dirty="0">
                <a:solidFill>
                  <a:srgbClr val="000000"/>
                </a:solidFill>
                <a:latin typeface="+mn-lt"/>
                <a:ea typeface="+mn-ea"/>
              </a:rPr>
              <a:t>(1/6)</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基於電腦視覺技術之監測日漸廣泛，但針對小孩、成人或老人照護進行開發。</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少數應用於嬰兒的偵測系統中，多僅關注呼吸頻率、面部特徵及趴睡姿勢。</a:t>
            </a:r>
            <a:endParaRPr lang="en-US" altLang="zh-TW" dirty="0">
              <a:solidFill>
                <a:srgbClr val="000000"/>
              </a:solidFill>
            </a:endParaRPr>
          </a:p>
        </p:txBody>
      </p:sp>
    </p:spTree>
    <p:extLst>
      <p:ext uri="{BB962C8B-B14F-4D97-AF65-F5344CB8AC3E}">
        <p14:creationId xmlns:p14="http://schemas.microsoft.com/office/powerpoint/2010/main" val="109058276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嬰兒監測系統 － 影像式 </a:t>
            </a:r>
            <a:r>
              <a:rPr lang="en-US" altLang="zh-TW" b="0" dirty="0">
                <a:solidFill>
                  <a:srgbClr val="000000"/>
                </a:solidFill>
                <a:latin typeface="+mn-lt"/>
                <a:ea typeface="+mn-ea"/>
              </a:rPr>
              <a:t>(2/6)</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Fang</a:t>
            </a:r>
            <a:r>
              <a:rPr lang="zh-TW" altLang="en-US" dirty="0">
                <a:solidFill>
                  <a:srgbClr val="000000"/>
                </a:solidFill>
              </a:rPr>
              <a:t> 等人 </a:t>
            </a:r>
            <a:r>
              <a:rPr lang="en-US" altLang="zh-TW" dirty="0">
                <a:solidFill>
                  <a:srgbClr val="000000"/>
                </a:solidFill>
              </a:rPr>
              <a:t>[8]</a:t>
            </a:r>
            <a:r>
              <a:rPr lang="zh-TW" altLang="en-US" dirty="0">
                <a:solidFill>
                  <a:srgbClr val="000000"/>
                </a:solidFill>
              </a:rPr>
              <a:t>：呼吸頻率偵測</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嬰兒運動偵測：含頭部、四肢及身體運動。</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若未偵測到運動，進行呼吸偵測：透過空間特徵擷取候選呼吸點，再利用模糊積分選擇呼吸點，即可計算呼吸頻率。</a:t>
            </a:r>
            <a:endParaRPr lang="en-US" altLang="zh-TW" dirty="0">
              <a:solidFill>
                <a:srgbClr val="000000"/>
              </a:solidFill>
            </a:endParaRPr>
          </a:p>
        </p:txBody>
      </p:sp>
      <p:pic>
        <p:nvPicPr>
          <p:cNvPr id="7" name="圖片 6">
            <a:extLst>
              <a:ext uri="{FF2B5EF4-FFF2-40B4-BE49-F238E27FC236}">
                <a16:creationId xmlns:a16="http://schemas.microsoft.com/office/drawing/2014/main" id="{080525F9-E234-47F3-9BBE-E172F47280E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48064" y="3916338"/>
            <a:ext cx="2952548" cy="2340000"/>
          </a:xfrm>
          <a:prstGeom prst="rect">
            <a:avLst/>
          </a:prstGeom>
        </p:spPr>
      </p:pic>
    </p:spTree>
    <p:extLst>
      <p:ext uri="{BB962C8B-B14F-4D97-AF65-F5344CB8AC3E}">
        <p14:creationId xmlns:p14="http://schemas.microsoft.com/office/powerpoint/2010/main" val="219903031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嬰兒監測系統 － 影像式 </a:t>
            </a:r>
            <a:r>
              <a:rPr lang="en-US" altLang="zh-TW" b="0" dirty="0">
                <a:solidFill>
                  <a:srgbClr val="000000"/>
                </a:solidFill>
                <a:latin typeface="+mn-lt"/>
                <a:ea typeface="+mn-ea"/>
              </a:rPr>
              <a:t>(3/6)</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Liu</a:t>
            </a:r>
            <a:r>
              <a:rPr lang="zh-TW" altLang="en-US" dirty="0">
                <a:solidFill>
                  <a:srgbClr val="000000"/>
                </a:solidFill>
              </a:rPr>
              <a:t> 等人 </a:t>
            </a:r>
            <a:r>
              <a:rPr lang="en-US" altLang="zh-TW" dirty="0">
                <a:solidFill>
                  <a:srgbClr val="000000"/>
                </a:solidFill>
              </a:rPr>
              <a:t>[9]</a:t>
            </a:r>
            <a:r>
              <a:rPr lang="zh-TW" altLang="en-US" dirty="0">
                <a:solidFill>
                  <a:srgbClr val="000000"/>
                </a:solidFill>
              </a:rPr>
              <a:t>：呼吸頻率偵測</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影片收集：透過夜視攝影機連接到</a:t>
            </a:r>
            <a:r>
              <a:rPr lang="en-US" altLang="zh-TW" dirty="0" err="1">
                <a:solidFill>
                  <a:srgbClr val="000000"/>
                </a:solidFill>
              </a:rPr>
              <a:t>Artik</a:t>
            </a:r>
            <a:r>
              <a:rPr lang="zh-TW" altLang="en-US" dirty="0">
                <a:solidFill>
                  <a:srgbClr val="000000"/>
                </a:solidFill>
              </a:rPr>
              <a:t>板。</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呼吸偵測演算法：放大影片細微胸部運動，像素差值低於閥值，則為呼吸頻率異常。</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警示：透過</a:t>
            </a:r>
            <a:r>
              <a:rPr lang="en-US" altLang="zh-TW" dirty="0">
                <a:solidFill>
                  <a:srgbClr val="000000"/>
                </a:solidFill>
              </a:rPr>
              <a:t>Twilio</a:t>
            </a:r>
            <a:r>
              <a:rPr lang="zh-TW" altLang="en-US" dirty="0">
                <a:solidFill>
                  <a:srgbClr val="000000"/>
                </a:solidFill>
              </a:rPr>
              <a:t>像手機發出警報。</a:t>
            </a:r>
            <a:endParaRPr lang="en-US" altLang="zh-TW" dirty="0">
              <a:solidFill>
                <a:srgbClr val="000000"/>
              </a:solidFill>
            </a:endParaRPr>
          </a:p>
        </p:txBody>
      </p:sp>
      <p:pic>
        <p:nvPicPr>
          <p:cNvPr id="5" name="圖片 4">
            <a:extLst>
              <a:ext uri="{FF2B5EF4-FFF2-40B4-BE49-F238E27FC236}">
                <a16:creationId xmlns:a16="http://schemas.microsoft.com/office/drawing/2014/main" id="{F488B92C-CA8D-434E-A8E6-27804B97DD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0603" y="4437112"/>
            <a:ext cx="3982793" cy="2340000"/>
          </a:xfrm>
          <a:prstGeom prst="rect">
            <a:avLst/>
          </a:prstGeom>
        </p:spPr>
      </p:pic>
    </p:spTree>
    <p:extLst>
      <p:ext uri="{BB962C8B-B14F-4D97-AF65-F5344CB8AC3E}">
        <p14:creationId xmlns:p14="http://schemas.microsoft.com/office/powerpoint/2010/main" val="279034885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嬰兒監測系統 － 影像式 </a:t>
            </a:r>
            <a:r>
              <a:rPr lang="en-US" altLang="zh-TW" b="0" dirty="0">
                <a:solidFill>
                  <a:srgbClr val="000000"/>
                </a:solidFill>
              </a:rPr>
              <a:t>(4/6)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Gallo</a:t>
            </a:r>
            <a:r>
              <a:rPr lang="zh-TW" altLang="en-US" dirty="0">
                <a:solidFill>
                  <a:srgbClr val="000000"/>
                </a:solidFill>
              </a:rPr>
              <a:t> 等人 </a:t>
            </a:r>
            <a:r>
              <a:rPr lang="en-US" altLang="zh-TW" dirty="0">
                <a:solidFill>
                  <a:srgbClr val="000000"/>
                </a:solidFill>
              </a:rPr>
              <a:t>[10]</a:t>
            </a:r>
            <a:r>
              <a:rPr lang="zh-TW" altLang="en-US" dirty="0">
                <a:solidFill>
                  <a:srgbClr val="000000"/>
                </a:solidFill>
              </a:rPr>
              <a:t>：面部特徵偵測，利用</a:t>
            </a:r>
            <a:r>
              <a:rPr lang="en-US" altLang="zh-TW" dirty="0">
                <a:solidFill>
                  <a:srgbClr val="000000"/>
                </a:solidFill>
              </a:rPr>
              <a:t>OpenCV </a:t>
            </a:r>
            <a:r>
              <a:rPr lang="en-US" altLang="zh-TW" dirty="0" err="1">
                <a:solidFill>
                  <a:srgbClr val="000000"/>
                </a:solidFill>
              </a:rPr>
              <a:t>Haar</a:t>
            </a:r>
            <a:r>
              <a:rPr lang="en-US" altLang="zh-TW" dirty="0">
                <a:solidFill>
                  <a:srgbClr val="000000"/>
                </a:solidFill>
              </a:rPr>
              <a:t>-Like Features</a:t>
            </a:r>
            <a:r>
              <a:rPr lang="zh-TW" altLang="en-US" dirty="0">
                <a:solidFill>
                  <a:srgbClr val="000000"/>
                </a:solidFill>
              </a:rPr>
              <a:t>。</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若未偵測到臉部，嬰兒可能於不良姿勢。</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若偵測到臉部且為睜眼狀態，則為清醒狀態。</a:t>
            </a:r>
            <a:endParaRPr lang="en-US" altLang="zh-TW" dirty="0">
              <a:solidFill>
                <a:srgbClr val="000000"/>
              </a:solidFill>
            </a:endParaRPr>
          </a:p>
        </p:txBody>
      </p:sp>
      <p:pic>
        <p:nvPicPr>
          <p:cNvPr id="7" name="圖片 6">
            <a:extLst>
              <a:ext uri="{FF2B5EF4-FFF2-40B4-BE49-F238E27FC236}">
                <a16:creationId xmlns:a16="http://schemas.microsoft.com/office/drawing/2014/main" id="{49901B1E-B215-4E00-9B55-D1E1D7ED3A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770" y="4095121"/>
            <a:ext cx="7948460" cy="2160000"/>
          </a:xfrm>
          <a:prstGeom prst="rect">
            <a:avLst/>
          </a:prstGeom>
        </p:spPr>
      </p:pic>
    </p:spTree>
    <p:extLst>
      <p:ext uri="{BB962C8B-B14F-4D97-AF65-F5344CB8AC3E}">
        <p14:creationId xmlns:p14="http://schemas.microsoft.com/office/powerpoint/2010/main" val="335792801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嬰兒監測系統 － 影像式 </a:t>
            </a:r>
            <a:r>
              <a:rPr lang="en-US" altLang="zh-TW" b="0" dirty="0">
                <a:solidFill>
                  <a:srgbClr val="000000"/>
                </a:solidFill>
              </a:rPr>
              <a:t>(5/6)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Wang </a:t>
            </a:r>
            <a:r>
              <a:rPr lang="zh-TW" altLang="en-US" dirty="0">
                <a:solidFill>
                  <a:srgbClr val="000000"/>
                </a:solidFill>
              </a:rPr>
              <a:t>等人 </a:t>
            </a:r>
            <a:r>
              <a:rPr lang="en-US" altLang="zh-TW" dirty="0">
                <a:solidFill>
                  <a:srgbClr val="000000"/>
                </a:solidFill>
              </a:rPr>
              <a:t>[11]</a:t>
            </a:r>
            <a:r>
              <a:rPr lang="zh-TW" altLang="en-US" dirty="0">
                <a:solidFill>
                  <a:srgbClr val="000000"/>
                </a:solidFill>
              </a:rPr>
              <a:t>：臉部遮擋偵測，利用貝氏深度神經網路架構，含四步驟。</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眼睛、鼻子或嘴巴是否可見。</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不可見的原因是否為被外物遮擋。</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眼睛睜開與否。</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五個臉部座標之位置。</a:t>
            </a:r>
            <a:endParaRPr lang="en-US" altLang="zh-TW" dirty="0">
              <a:solidFill>
                <a:srgbClr val="000000"/>
              </a:solidFill>
            </a:endParaRPr>
          </a:p>
        </p:txBody>
      </p:sp>
    </p:spTree>
    <p:extLst>
      <p:ext uri="{BB962C8B-B14F-4D97-AF65-F5344CB8AC3E}">
        <p14:creationId xmlns:p14="http://schemas.microsoft.com/office/powerpoint/2010/main" val="245962796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嬰兒監測系統 － 影像式 </a:t>
            </a:r>
            <a:r>
              <a:rPr lang="en-US" altLang="zh-TW" b="0" dirty="0">
                <a:solidFill>
                  <a:srgbClr val="000000"/>
                </a:solidFill>
              </a:rPr>
              <a:t>(6/6)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Bharati</a:t>
            </a:r>
            <a:r>
              <a:rPr lang="zh-TW" altLang="en-US" dirty="0">
                <a:solidFill>
                  <a:srgbClr val="000000"/>
                </a:solidFill>
              </a:rPr>
              <a:t> 等人 </a:t>
            </a:r>
            <a:r>
              <a:rPr lang="en-US" altLang="zh-TW" dirty="0">
                <a:solidFill>
                  <a:srgbClr val="000000"/>
                </a:solidFill>
              </a:rPr>
              <a:t>[12]</a:t>
            </a:r>
            <a:r>
              <a:rPr lang="zh-TW" altLang="en-US" dirty="0">
                <a:solidFill>
                  <a:srgbClr val="000000"/>
                </a:solidFill>
              </a:rPr>
              <a:t>：睡眠姿勢偵測</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評估仰臥（正常）、從仰臥到趴臥（警示）及趴臥（危險）。</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基於卷積神經網路，輸入</a:t>
            </a:r>
            <a:r>
              <a:rPr lang="en-US" altLang="zh-TW" dirty="0">
                <a:solidFill>
                  <a:srgbClr val="000000"/>
                </a:solidFill>
              </a:rPr>
              <a:t>2D</a:t>
            </a:r>
            <a:r>
              <a:rPr lang="zh-TW" altLang="en-US" dirty="0">
                <a:solidFill>
                  <a:srgbClr val="000000"/>
                </a:solidFill>
              </a:rPr>
              <a:t>嬰兒灰階影像，輸出三種睡眠姿勢機率值。</a:t>
            </a:r>
            <a:endParaRPr lang="en-US" altLang="zh-TW" dirty="0">
              <a:solidFill>
                <a:srgbClr val="000000"/>
              </a:solidFill>
            </a:endParaRPr>
          </a:p>
        </p:txBody>
      </p:sp>
      <p:pic>
        <p:nvPicPr>
          <p:cNvPr id="7" name="圖片 6">
            <a:extLst>
              <a:ext uri="{FF2B5EF4-FFF2-40B4-BE49-F238E27FC236}">
                <a16:creationId xmlns:a16="http://schemas.microsoft.com/office/drawing/2014/main" id="{847EEF64-A53F-4755-890F-9FF8027D3B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7731" y="4417875"/>
            <a:ext cx="7129564" cy="1440000"/>
          </a:xfrm>
          <a:prstGeom prst="rect">
            <a:avLst/>
          </a:prstGeom>
        </p:spPr>
      </p:pic>
    </p:spTree>
    <p:extLst>
      <p:ext uri="{BB962C8B-B14F-4D97-AF65-F5344CB8AC3E}">
        <p14:creationId xmlns:p14="http://schemas.microsoft.com/office/powerpoint/2010/main" val="346115460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en-US" altLang="zh-TW" dirty="0" err="1">
                <a:solidFill>
                  <a:srgbClr val="000000"/>
                </a:solidFill>
              </a:rPr>
              <a:t>ResNet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人臉偵測演算法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119011704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ResNet</a:t>
            </a:r>
            <a:r>
              <a:rPr lang="en-US" altLang="zh-TW" b="0" dirty="0">
                <a:solidFill>
                  <a:srgbClr val="000000"/>
                </a:solidFill>
              </a:rPr>
              <a:t> (1/3)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訓練更深層的神經網路時，會出現退化問題。</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即隨網路深度增加，準確率達飽和後，反而迅速下降，且並非因過度擬合所致。</a:t>
            </a:r>
            <a:endParaRPr lang="en-US" altLang="zh-TW" dirty="0">
              <a:solidFill>
                <a:srgbClr val="000000"/>
              </a:solidFill>
            </a:endParaRPr>
          </a:p>
        </p:txBody>
      </p:sp>
      <p:pic>
        <p:nvPicPr>
          <p:cNvPr id="9" name="圖片 8">
            <a:extLst>
              <a:ext uri="{FF2B5EF4-FFF2-40B4-BE49-F238E27FC236}">
                <a16:creationId xmlns:a16="http://schemas.microsoft.com/office/drawing/2014/main" id="{599FF113-F5DB-439E-A0BA-2F3429884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3984" y="3678557"/>
            <a:ext cx="6997058" cy="2340000"/>
          </a:xfrm>
          <a:prstGeom prst="rect">
            <a:avLst/>
          </a:prstGeom>
        </p:spPr>
      </p:pic>
    </p:spTree>
    <p:extLst>
      <p:ext uri="{BB962C8B-B14F-4D97-AF65-F5344CB8AC3E}">
        <p14:creationId xmlns:p14="http://schemas.microsoft.com/office/powerpoint/2010/main" val="327503084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600"/>
              </a:spcAft>
              <a:buFont typeface="Arial" panose="020B0604020202020204" pitchFamily="34" charset="0"/>
              <a:buChar char="•"/>
            </a:pPr>
            <a:r>
              <a:rPr lang="zh-TW" altLang="en-US" dirty="0">
                <a:solidFill>
                  <a:srgbClr val="000000"/>
                </a:solidFill>
              </a:rPr>
              <a:t>研究動機與目的</a:t>
            </a:r>
            <a:endParaRPr lang="en-US" altLang="zh-TW" dirty="0">
              <a:solidFill>
                <a:srgbClr val="000000"/>
              </a:solidFill>
            </a:endParaRPr>
          </a:p>
          <a:p>
            <a:pPr lvl="1">
              <a:spcBef>
                <a:spcPts val="0"/>
              </a:spcBef>
              <a:spcAft>
                <a:spcPts val="600"/>
              </a:spcAft>
              <a:buFont typeface="Arial" panose="020B0604020202020204" pitchFamily="34" charset="0"/>
              <a:buChar char="•"/>
            </a:pPr>
            <a:r>
              <a:rPr lang="zh-TW" altLang="en-US" dirty="0">
                <a:solidFill>
                  <a:srgbClr val="000000"/>
                </a:solidFill>
              </a:rPr>
              <a:t>研究動機</a:t>
            </a:r>
            <a:endParaRPr lang="en-US" altLang="zh-TW" dirty="0">
              <a:solidFill>
                <a:srgbClr val="000000"/>
              </a:solidFill>
            </a:endParaRPr>
          </a:p>
          <a:p>
            <a:pPr lvl="1">
              <a:spcBef>
                <a:spcPts val="0"/>
              </a:spcBef>
              <a:spcAft>
                <a:spcPts val="1200"/>
              </a:spcAft>
              <a:buFont typeface="Arial" panose="020B0604020202020204" pitchFamily="34" charset="0"/>
              <a:buChar char="•"/>
            </a:pPr>
            <a:r>
              <a:rPr lang="zh-TW" altLang="en-US" dirty="0">
                <a:solidFill>
                  <a:schemeClr val="bg1">
                    <a:lumMod val="65000"/>
                  </a:schemeClr>
                </a:solidFill>
              </a:rPr>
              <a:t>研究目的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148308695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ResNet</a:t>
            </a:r>
            <a:r>
              <a:rPr lang="en-US" altLang="zh-TW" b="0" dirty="0">
                <a:solidFill>
                  <a:srgbClr val="000000"/>
                </a:solidFill>
              </a:rPr>
              <a:t> (2/3)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He</a:t>
            </a:r>
            <a:r>
              <a:rPr lang="zh-TW" altLang="en-US" dirty="0">
                <a:solidFill>
                  <a:srgbClr val="000000"/>
                </a:solidFill>
              </a:rPr>
              <a:t> 等人 </a:t>
            </a:r>
            <a:r>
              <a:rPr lang="en-US" altLang="zh-TW" dirty="0">
                <a:solidFill>
                  <a:srgbClr val="000000"/>
                </a:solidFill>
              </a:rPr>
              <a:t>[16]</a:t>
            </a:r>
            <a:r>
              <a:rPr lang="zh-TW" altLang="en-US" dirty="0">
                <a:solidFill>
                  <a:srgbClr val="000000"/>
                </a:solidFill>
              </a:rPr>
              <a:t>：使用深度殘差學習</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利用 </a:t>
            </a:r>
            <a:r>
              <a:rPr lang="en-US" altLang="zh-TW" dirty="0">
                <a:solidFill>
                  <a:srgbClr val="000000"/>
                </a:solidFill>
              </a:rPr>
              <a:t>shortcut connection</a:t>
            </a:r>
            <a:r>
              <a:rPr lang="zh-TW" altLang="en-US" dirty="0">
                <a:solidFill>
                  <a:srgbClr val="000000"/>
                </a:solidFill>
              </a:rPr>
              <a:t> 執行 </a:t>
            </a:r>
            <a:r>
              <a:rPr lang="en-US" altLang="zh-TW" dirty="0">
                <a:solidFill>
                  <a:srgbClr val="000000"/>
                </a:solidFill>
              </a:rPr>
              <a:t>identity mapping</a:t>
            </a:r>
            <a:r>
              <a:rPr lang="zh-TW" altLang="en-US" dirty="0">
                <a:solidFill>
                  <a:srgbClr val="000000"/>
                </a:solidFill>
              </a:rPr>
              <a: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不須額外參數，即不增加計算複雜度。</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基於卷積神經網路，輸入</a:t>
            </a:r>
            <a:r>
              <a:rPr lang="en-US" altLang="zh-TW" dirty="0">
                <a:solidFill>
                  <a:srgbClr val="000000"/>
                </a:solidFill>
              </a:rPr>
              <a:t>2D</a:t>
            </a:r>
            <a:r>
              <a:rPr lang="zh-TW" altLang="en-US" dirty="0">
                <a:solidFill>
                  <a:srgbClr val="000000"/>
                </a:solidFill>
              </a:rPr>
              <a:t>嬰兒灰階影像，輸出三種睡眠姿勢機率值。</a:t>
            </a:r>
            <a:endParaRPr lang="en-US" altLang="zh-TW" dirty="0">
              <a:solidFill>
                <a:srgbClr val="000000"/>
              </a:solidFill>
            </a:endParaRPr>
          </a:p>
        </p:txBody>
      </p:sp>
      <p:pic>
        <p:nvPicPr>
          <p:cNvPr id="5" name="圖片 4">
            <a:extLst>
              <a:ext uri="{FF2B5EF4-FFF2-40B4-BE49-F238E27FC236}">
                <a16:creationId xmlns:a16="http://schemas.microsoft.com/office/drawing/2014/main" id="{6157B4D9-3834-4B02-978F-818AADAC5B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6823" y="4231653"/>
            <a:ext cx="3570353" cy="2160000"/>
          </a:xfrm>
          <a:prstGeom prst="rect">
            <a:avLst/>
          </a:prstGeom>
        </p:spPr>
      </p:pic>
    </p:spTree>
    <p:extLst>
      <p:ext uri="{BB962C8B-B14F-4D97-AF65-F5344CB8AC3E}">
        <p14:creationId xmlns:p14="http://schemas.microsoft.com/office/powerpoint/2010/main" val="158902880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ResNet</a:t>
            </a:r>
            <a:r>
              <a:rPr lang="en-US" altLang="zh-TW" b="0" dirty="0">
                <a:solidFill>
                  <a:srgbClr val="000000"/>
                </a:solidFill>
              </a:rPr>
              <a:t> (3/3)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評估 </a:t>
            </a:r>
            <a:r>
              <a:rPr lang="en-US" altLang="zh-TW" dirty="0">
                <a:solidFill>
                  <a:srgbClr val="000000"/>
                </a:solidFill>
              </a:rPr>
              <a:t>ImageNet </a:t>
            </a:r>
            <a:r>
              <a:rPr lang="zh-TW" altLang="en-US" dirty="0">
                <a:solidFill>
                  <a:srgbClr val="000000"/>
                </a:solidFill>
              </a:rPr>
              <a:t>之訓練：</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普通網路之</a:t>
            </a:r>
            <a:r>
              <a:rPr lang="en-US" altLang="zh-TW" dirty="0">
                <a:solidFill>
                  <a:srgbClr val="000000"/>
                </a:solidFill>
              </a:rPr>
              <a:t>34</a:t>
            </a:r>
            <a:r>
              <a:rPr lang="zh-TW" altLang="en-US" dirty="0">
                <a:solidFill>
                  <a:srgbClr val="000000"/>
                </a:solidFill>
              </a:rPr>
              <a:t>層較</a:t>
            </a:r>
            <a:r>
              <a:rPr lang="en-US" altLang="zh-TW" dirty="0">
                <a:solidFill>
                  <a:srgbClr val="000000"/>
                </a:solidFill>
              </a:rPr>
              <a:t>18</a:t>
            </a:r>
            <a:r>
              <a:rPr lang="zh-TW" altLang="en-US" dirty="0">
                <a:solidFill>
                  <a:srgbClr val="000000"/>
                </a:solidFill>
              </a:rPr>
              <a:t>層有更高的驗證誤差。</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殘差網路之</a:t>
            </a:r>
            <a:r>
              <a:rPr lang="en-US" altLang="zh-TW" dirty="0">
                <a:solidFill>
                  <a:srgbClr val="000000"/>
                </a:solidFill>
              </a:rPr>
              <a:t>34</a:t>
            </a:r>
            <a:r>
              <a:rPr lang="zh-TW" altLang="en-US" dirty="0">
                <a:solidFill>
                  <a:srgbClr val="000000"/>
                </a:solidFill>
              </a:rPr>
              <a:t>層較</a:t>
            </a:r>
            <a:r>
              <a:rPr lang="en-US" altLang="zh-TW" dirty="0">
                <a:solidFill>
                  <a:srgbClr val="000000"/>
                </a:solidFill>
              </a:rPr>
              <a:t>18</a:t>
            </a:r>
            <a:r>
              <a:rPr lang="zh-TW" altLang="en-US" dirty="0">
                <a:solidFill>
                  <a:srgbClr val="000000"/>
                </a:solidFill>
              </a:rPr>
              <a:t>層有較低的訓練誤差。</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說明退化問題獲得解決。</a:t>
            </a:r>
            <a:endParaRPr lang="en-US" altLang="zh-TW" dirty="0">
              <a:solidFill>
                <a:srgbClr val="000000"/>
              </a:solidFill>
            </a:endParaRPr>
          </a:p>
        </p:txBody>
      </p:sp>
      <p:pic>
        <p:nvPicPr>
          <p:cNvPr id="7" name="圖片 6">
            <a:extLst>
              <a:ext uri="{FF2B5EF4-FFF2-40B4-BE49-F238E27FC236}">
                <a16:creationId xmlns:a16="http://schemas.microsoft.com/office/drawing/2014/main" id="{760CA0AE-79DD-4301-A9D0-D54154D09A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5509" y="4065304"/>
            <a:ext cx="6572982" cy="2160000"/>
          </a:xfrm>
          <a:prstGeom prst="rect">
            <a:avLst/>
          </a:prstGeom>
        </p:spPr>
      </p:pic>
    </p:spTree>
    <p:extLst>
      <p:ext uri="{BB962C8B-B14F-4D97-AF65-F5344CB8AC3E}">
        <p14:creationId xmlns:p14="http://schemas.microsoft.com/office/powerpoint/2010/main" val="16467893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32</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en-US" altLang="zh-TW" dirty="0" err="1">
                <a:solidFill>
                  <a:schemeClr val="bg1">
                    <a:lumMod val="65000"/>
                  </a:schemeClr>
                </a:solidFill>
              </a:rPr>
              <a:t>ResNet</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人臉偵測演算法</a:t>
            </a:r>
            <a:endParaRPr lang="en-US" altLang="zh-TW" dirty="0">
              <a:solidFill>
                <a:srgbClr val="000000"/>
              </a:solidFill>
            </a:endParaRPr>
          </a:p>
          <a:p>
            <a:pPr lvl="2">
              <a:spcBef>
                <a:spcPts val="0"/>
              </a:spcBef>
              <a:spcAft>
                <a:spcPts val="1200"/>
              </a:spcAft>
              <a:buFont typeface="Times New Roman" panose="02020603050405020304" pitchFamily="18" charset="0"/>
              <a:buChar char="‣"/>
            </a:pPr>
            <a:r>
              <a:rPr lang="en-US" altLang="zh-TW" dirty="0">
                <a:solidFill>
                  <a:srgbClr val="000000"/>
                </a:solidFill>
              </a:rPr>
              <a:t>MTCNN</a:t>
            </a:r>
          </a:p>
          <a:p>
            <a:pPr lvl="2">
              <a:spcBef>
                <a:spcPts val="0"/>
              </a:spcBef>
              <a:spcAft>
                <a:spcPts val="1200"/>
              </a:spcAft>
              <a:buFont typeface="Times New Roman" panose="02020603050405020304" pitchFamily="18" charset="0"/>
              <a:buChar char="‣"/>
            </a:pPr>
            <a:r>
              <a:rPr lang="en-US" altLang="zh-TW" dirty="0" err="1">
                <a:solidFill>
                  <a:schemeClr val="bg1">
                    <a:lumMod val="65000"/>
                  </a:schemeClr>
                </a:solidFill>
              </a:rPr>
              <a:t>RetinaFace</a:t>
            </a:r>
            <a:endParaRPr lang="zh-TW" altLang="en-US"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43822630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a:solidFill>
                  <a:srgbClr val="000000"/>
                </a:solidFill>
              </a:rPr>
              <a:t>MTCNN</a:t>
            </a:r>
            <a:r>
              <a:rPr lang="zh-TW" altLang="en-US" b="0" dirty="0">
                <a:solidFill>
                  <a:srgbClr val="000000"/>
                </a:solidFill>
              </a:rPr>
              <a:t> </a:t>
            </a:r>
            <a:r>
              <a:rPr lang="en-US" altLang="zh-TW" b="0" dirty="0">
                <a:solidFill>
                  <a:srgbClr val="000000"/>
                </a:solidFill>
              </a:rPr>
              <a:t>(1/2)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Zhang </a:t>
            </a:r>
            <a:r>
              <a:rPr lang="zh-TW" altLang="en-US" dirty="0">
                <a:solidFill>
                  <a:srgbClr val="000000"/>
                </a:solidFill>
              </a:rPr>
              <a:t>等人 </a:t>
            </a:r>
            <a:r>
              <a:rPr lang="en-US" altLang="zh-TW" dirty="0">
                <a:solidFill>
                  <a:srgbClr val="000000"/>
                </a:solidFill>
              </a:rPr>
              <a:t>[17]</a:t>
            </a:r>
            <a:r>
              <a:rPr lang="zh-TW" altLang="en-US" dirty="0">
                <a:solidFill>
                  <a:srgbClr val="000000"/>
                </a:solidFill>
              </a:rPr>
              <a:t> 提出的可同時處理人臉偵測及對齊任務之三階段級聯深度卷積神經網路，以粗到細的方式預測人臉及座標位置。</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P-Net</a:t>
            </a:r>
            <a:r>
              <a:rPr lang="zh-TW" altLang="en-US" dirty="0">
                <a:solidFill>
                  <a:srgbClr val="000000"/>
                </a:solidFill>
              </a:rPr>
              <a:t>：獲得人臉區域的候選窗口及其邊界框回歸向量，並以 </a:t>
            </a:r>
            <a:r>
              <a:rPr lang="en-US" altLang="zh-TW" dirty="0">
                <a:solidFill>
                  <a:srgbClr val="000000"/>
                </a:solidFill>
              </a:rPr>
              <a:t>NMS</a:t>
            </a:r>
            <a:r>
              <a:rPr lang="zh-TW" altLang="en-US" dirty="0">
                <a:solidFill>
                  <a:srgbClr val="000000"/>
                </a:solidFill>
              </a:rPr>
              <a:t> 合併高度重疊的候選者。</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R-Net</a:t>
            </a:r>
            <a:r>
              <a:rPr lang="zh-TW" altLang="en-US" dirty="0">
                <a:solidFill>
                  <a:srgbClr val="000000"/>
                </a:solidFill>
              </a:rPr>
              <a:t>：從所有候選者中拒絕大量錯誤者。</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O-Net</a:t>
            </a:r>
            <a:r>
              <a:rPr lang="zh-TW" altLang="en-US" dirty="0">
                <a:solidFill>
                  <a:srgbClr val="000000"/>
                </a:solidFill>
              </a:rPr>
              <a:t>：輸出五個臉部座標位置。</a:t>
            </a:r>
            <a:endParaRPr lang="en-US" altLang="zh-TW" dirty="0">
              <a:solidFill>
                <a:srgbClr val="000000"/>
              </a:solidFill>
            </a:endParaRPr>
          </a:p>
        </p:txBody>
      </p:sp>
    </p:spTree>
    <p:extLst>
      <p:ext uri="{BB962C8B-B14F-4D97-AF65-F5344CB8AC3E}">
        <p14:creationId xmlns:p14="http://schemas.microsoft.com/office/powerpoint/2010/main" val="341608199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a:solidFill>
                  <a:srgbClr val="000000"/>
                </a:solidFill>
              </a:rPr>
              <a:t>MTCNN</a:t>
            </a:r>
            <a:r>
              <a:rPr lang="zh-TW" altLang="en-US" b="0" dirty="0">
                <a:solidFill>
                  <a:srgbClr val="000000"/>
                </a:solidFill>
              </a:rPr>
              <a:t> </a:t>
            </a:r>
            <a:r>
              <a:rPr lang="en-US" altLang="zh-TW" b="0" dirty="0">
                <a:solidFill>
                  <a:srgbClr val="000000"/>
                </a:solidFill>
              </a:rPr>
              <a:t>(2/2)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34</a:t>
            </a:fld>
            <a:endParaRPr lang="zh-TW" altLang="en-US"/>
          </a:p>
        </p:txBody>
      </p:sp>
      <p:pic>
        <p:nvPicPr>
          <p:cNvPr id="5" name="圖片 4">
            <a:extLst>
              <a:ext uri="{FF2B5EF4-FFF2-40B4-BE49-F238E27FC236}">
                <a16:creationId xmlns:a16="http://schemas.microsoft.com/office/drawing/2014/main" id="{CDEA8C4E-00A6-4558-B4EB-F921250EFC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6719" y="1576338"/>
            <a:ext cx="4050561" cy="4680000"/>
          </a:xfrm>
          <a:prstGeom prst="rect">
            <a:avLst/>
          </a:prstGeom>
        </p:spPr>
      </p:pic>
    </p:spTree>
    <p:extLst>
      <p:ext uri="{BB962C8B-B14F-4D97-AF65-F5344CB8AC3E}">
        <p14:creationId xmlns:p14="http://schemas.microsoft.com/office/powerpoint/2010/main" val="17936419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rgbClr val="000000"/>
                </a:solidFill>
              </a:rPr>
              <a:t>相關研究</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嬰兒猝死症</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嬰兒監測系統</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en-US" altLang="zh-TW" dirty="0" err="1">
                <a:solidFill>
                  <a:schemeClr val="bg1">
                    <a:lumMod val="65000"/>
                  </a:schemeClr>
                </a:solidFill>
              </a:rPr>
              <a:t>ResNet</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人臉偵測演算法</a:t>
            </a:r>
            <a:endParaRPr lang="en-US" altLang="zh-TW" dirty="0">
              <a:solidFill>
                <a:srgbClr val="000000"/>
              </a:solidFill>
            </a:endParaRPr>
          </a:p>
          <a:p>
            <a:pPr lvl="2">
              <a:spcBef>
                <a:spcPts val="0"/>
              </a:spcBef>
              <a:spcAft>
                <a:spcPts val="1200"/>
              </a:spcAft>
              <a:buFont typeface="Times New Roman" panose="02020603050405020304" pitchFamily="18" charset="0"/>
              <a:buChar char="‣"/>
            </a:pPr>
            <a:r>
              <a:rPr lang="en-US" altLang="zh-TW" dirty="0">
                <a:solidFill>
                  <a:schemeClr val="bg1">
                    <a:lumMod val="65000"/>
                  </a:schemeClr>
                </a:solidFill>
              </a:rPr>
              <a:t>MTCNN</a:t>
            </a:r>
          </a:p>
          <a:p>
            <a:pPr lvl="2">
              <a:spcBef>
                <a:spcPts val="0"/>
              </a:spcBef>
              <a:spcAft>
                <a:spcPts val="1200"/>
              </a:spcAft>
              <a:buFont typeface="Times New Roman" panose="02020603050405020304" pitchFamily="18" charset="0"/>
              <a:buChar char="‣"/>
            </a:pPr>
            <a:r>
              <a:rPr lang="en-US" altLang="zh-TW" dirty="0" err="1">
                <a:solidFill>
                  <a:srgbClr val="000000"/>
                </a:solidFill>
              </a:rPr>
              <a:t>RetinaFace</a:t>
            </a:r>
            <a:endParaRPr lang="zh-TW" altLang="en-US" dirty="0">
              <a:solidFill>
                <a:srgbClr val="000000"/>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03735032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RetinaFace</a:t>
            </a:r>
            <a:r>
              <a:rPr lang="zh-TW" altLang="en-US" b="0" dirty="0">
                <a:solidFill>
                  <a:srgbClr val="000000"/>
                </a:solidFill>
              </a:rPr>
              <a:t> </a:t>
            </a:r>
            <a:r>
              <a:rPr lang="en-US" altLang="zh-TW" b="0" dirty="0">
                <a:solidFill>
                  <a:srgbClr val="000000"/>
                </a:solidFill>
              </a:rPr>
              <a:t>(1/2)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Deng </a:t>
            </a:r>
            <a:r>
              <a:rPr lang="zh-TW" altLang="en-US" dirty="0">
                <a:solidFill>
                  <a:srgbClr val="000000"/>
                </a:solidFill>
              </a:rPr>
              <a:t>等人 </a:t>
            </a:r>
            <a:r>
              <a:rPr lang="en-US" altLang="zh-TW" dirty="0">
                <a:solidFill>
                  <a:srgbClr val="000000"/>
                </a:solidFill>
              </a:rPr>
              <a:t>[18]</a:t>
            </a:r>
            <a:r>
              <a:rPr lang="zh-TW" altLang="en-US" dirty="0">
                <a:solidFill>
                  <a:srgbClr val="000000"/>
                </a:solidFill>
              </a:rPr>
              <a:t> 提出基於影像平面之點回歸整合人臉框預測、</a:t>
            </a:r>
            <a:r>
              <a:rPr lang="en-US" altLang="zh-TW" dirty="0">
                <a:solidFill>
                  <a:srgbClr val="000000"/>
                </a:solidFill>
              </a:rPr>
              <a:t>2D</a:t>
            </a:r>
            <a:r>
              <a:rPr lang="zh-TW" altLang="en-US" dirty="0">
                <a:solidFill>
                  <a:srgbClr val="000000"/>
                </a:solidFill>
              </a:rPr>
              <a:t>人臉標示定位及</a:t>
            </a:r>
            <a:r>
              <a:rPr lang="en-US" altLang="zh-TW" dirty="0">
                <a:solidFill>
                  <a:srgbClr val="000000"/>
                </a:solidFill>
              </a:rPr>
              <a:t>3D</a:t>
            </a:r>
            <a:r>
              <a:rPr lang="zh-TW" altLang="en-US" dirty="0">
                <a:solidFill>
                  <a:srgbClr val="000000"/>
                </a:solidFill>
              </a:rPr>
              <a:t>頂點回歸之 </a:t>
            </a:r>
            <a:r>
              <a:rPr lang="en-US" altLang="zh-TW" dirty="0">
                <a:solidFill>
                  <a:srgbClr val="000000"/>
                </a:solidFill>
              </a:rPr>
              <a:t>single-shot</a:t>
            </a:r>
            <a:r>
              <a:rPr lang="zh-TW" altLang="en-US" dirty="0">
                <a:solidFill>
                  <a:srgbClr val="000000"/>
                </a:solidFill>
              </a:rPr>
              <a:t>、</a:t>
            </a:r>
            <a:r>
              <a:rPr lang="en-US" altLang="zh-TW" dirty="0">
                <a:solidFill>
                  <a:srgbClr val="000000"/>
                </a:solidFill>
              </a:rPr>
              <a:t>multi-level</a:t>
            </a:r>
            <a:r>
              <a:rPr lang="zh-TW" altLang="en-US" dirty="0">
                <a:solidFill>
                  <a:srgbClr val="000000"/>
                </a:solidFill>
              </a:rPr>
              <a:t> 人臉定位方法。</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Feature Pyramid Network</a:t>
            </a:r>
            <a:r>
              <a:rPr lang="zh-TW" altLang="en-US" dirty="0">
                <a:solidFill>
                  <a:srgbClr val="000000"/>
                </a:solidFill>
              </a:rPr>
              <a:t>：輸入影像，並輸出五個不同比例的特徵圖。</a:t>
            </a:r>
            <a:endParaRPr lang="en-US" altLang="zh-TW" dirty="0">
              <a:solidFill>
                <a:srgbClr val="000000"/>
              </a:solidFill>
            </a:endParaRPr>
          </a:p>
          <a:p>
            <a:pPr marL="914400" lvl="1" indent="-457200">
              <a:spcBef>
                <a:spcPts val="0"/>
              </a:spcBef>
              <a:spcAft>
                <a:spcPts val="1200"/>
              </a:spcAft>
              <a:buFont typeface="+mj-lt"/>
              <a:buAutoNum type="arabicParenR"/>
            </a:pPr>
            <a:r>
              <a:rPr lang="en-US" altLang="zh-TW" dirty="0">
                <a:solidFill>
                  <a:srgbClr val="000000"/>
                </a:solidFill>
              </a:rPr>
              <a:t>Cascade Multi-task Loss</a:t>
            </a:r>
          </a:p>
          <a:p>
            <a:pPr marL="914400" lvl="1" indent="-457200">
              <a:spcBef>
                <a:spcPts val="0"/>
              </a:spcBef>
              <a:spcAft>
                <a:spcPts val="1200"/>
              </a:spcAft>
              <a:buFont typeface="+mj-lt"/>
              <a:buAutoNum type="arabicParenR"/>
            </a:pPr>
            <a:r>
              <a:rPr lang="en-US" altLang="zh-TW" dirty="0">
                <a:solidFill>
                  <a:srgbClr val="000000"/>
                </a:solidFill>
              </a:rPr>
              <a:t>Context Head Module</a:t>
            </a:r>
            <a:r>
              <a:rPr lang="zh-TW" altLang="en-US" dirty="0">
                <a:solidFill>
                  <a:srgbClr val="000000"/>
                </a:solidFill>
              </a:rPr>
              <a:t>：獲得特徵圖以計算損失。</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即第一模組會從一般</a:t>
            </a:r>
            <a:r>
              <a:rPr lang="en-US" altLang="zh-TW" dirty="0">
                <a:solidFill>
                  <a:srgbClr val="000000"/>
                </a:solidFill>
              </a:rPr>
              <a:t>anchor</a:t>
            </a:r>
            <a:r>
              <a:rPr lang="zh-TW" altLang="en-US" dirty="0">
                <a:solidFill>
                  <a:srgbClr val="000000"/>
                </a:solidFill>
              </a:rPr>
              <a:t>預測範圍框，而第二模組會基於第一模組預測更精準的範圍框。</a:t>
            </a:r>
            <a:endParaRPr lang="en-US" altLang="zh-TW" dirty="0">
              <a:solidFill>
                <a:srgbClr val="000000"/>
              </a:solidFill>
            </a:endParaRPr>
          </a:p>
        </p:txBody>
      </p:sp>
    </p:spTree>
    <p:extLst>
      <p:ext uri="{BB962C8B-B14F-4D97-AF65-F5344CB8AC3E}">
        <p14:creationId xmlns:p14="http://schemas.microsoft.com/office/powerpoint/2010/main" val="336284366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en-US" altLang="zh-TW" b="0" dirty="0" err="1">
                <a:solidFill>
                  <a:srgbClr val="000000"/>
                </a:solidFill>
              </a:rPr>
              <a:t>RetinaFace</a:t>
            </a:r>
            <a:r>
              <a:rPr lang="zh-TW" altLang="en-US" b="0" dirty="0">
                <a:solidFill>
                  <a:srgbClr val="000000"/>
                </a:solidFill>
              </a:rPr>
              <a:t> </a:t>
            </a:r>
            <a:r>
              <a:rPr lang="en-US" altLang="zh-TW" b="0" dirty="0">
                <a:solidFill>
                  <a:srgbClr val="000000"/>
                </a:solidFill>
              </a:rPr>
              <a:t>(2/2)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err="1">
                <a:solidFill>
                  <a:srgbClr val="000000"/>
                </a:solidFill>
              </a:rPr>
              <a:t>RetinaFace</a:t>
            </a:r>
            <a:r>
              <a:rPr lang="zh-TW" altLang="en-US" dirty="0">
                <a:solidFill>
                  <a:srgbClr val="000000"/>
                </a:solidFill>
              </a:rPr>
              <a:t> 和其他</a:t>
            </a:r>
            <a:r>
              <a:rPr lang="en-US" altLang="zh-TW" dirty="0">
                <a:solidFill>
                  <a:srgbClr val="000000"/>
                </a:solidFill>
              </a:rPr>
              <a:t>29</a:t>
            </a:r>
            <a:r>
              <a:rPr lang="zh-TW" altLang="en-US" dirty="0">
                <a:solidFill>
                  <a:srgbClr val="000000"/>
                </a:solidFill>
              </a:rPr>
              <a:t>種人臉偵測演算法之平均準確度比較，其擁有</a:t>
            </a:r>
            <a:r>
              <a:rPr lang="en-US" altLang="zh-TW" dirty="0">
                <a:solidFill>
                  <a:srgbClr val="000000"/>
                </a:solidFill>
              </a:rPr>
              <a:t>91.7%</a:t>
            </a:r>
            <a:r>
              <a:rPr lang="zh-TW" altLang="en-US" dirty="0">
                <a:solidFill>
                  <a:srgbClr val="000000"/>
                </a:solidFill>
              </a:rPr>
              <a:t>的良好結果。</a:t>
            </a:r>
            <a:endParaRPr lang="en-US" altLang="zh-TW" dirty="0">
              <a:solidFill>
                <a:srgbClr val="000000"/>
              </a:solidFill>
            </a:endParaRPr>
          </a:p>
        </p:txBody>
      </p:sp>
      <p:pic>
        <p:nvPicPr>
          <p:cNvPr id="5" name="圖片 4">
            <a:extLst>
              <a:ext uri="{FF2B5EF4-FFF2-40B4-BE49-F238E27FC236}">
                <a16:creationId xmlns:a16="http://schemas.microsoft.com/office/drawing/2014/main" id="{3D661248-6BA8-4F31-93C7-C94246814C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5486" y="2783337"/>
            <a:ext cx="4833028" cy="3600000"/>
          </a:xfrm>
          <a:prstGeom prst="rect">
            <a:avLst/>
          </a:prstGeom>
        </p:spPr>
      </p:pic>
    </p:spTree>
    <p:extLst>
      <p:ext uri="{BB962C8B-B14F-4D97-AF65-F5344CB8AC3E}">
        <p14:creationId xmlns:p14="http://schemas.microsoft.com/office/powerpoint/2010/main" val="224169600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系統流程介紹</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904758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系統流程介紹</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本論文開發之嬰兒危險監測系統，針對嬰兒影像畫面進行辨識，判斷其是否處於危險狀態。</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完整流程：</a:t>
            </a:r>
            <a:endParaRPr lang="en-US" altLang="zh-TW" dirty="0">
              <a:solidFill>
                <a:srgbClr val="000000"/>
              </a:solidFill>
            </a:endParaRPr>
          </a:p>
        </p:txBody>
      </p:sp>
      <p:pic>
        <p:nvPicPr>
          <p:cNvPr id="5" name="圖片 4">
            <a:extLst>
              <a:ext uri="{FF2B5EF4-FFF2-40B4-BE49-F238E27FC236}">
                <a16:creationId xmlns:a16="http://schemas.microsoft.com/office/drawing/2014/main" id="{10C53929-9F6B-4A6D-B945-E534741BC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04" y="3408108"/>
            <a:ext cx="8640000" cy="2671009"/>
          </a:xfrm>
          <a:prstGeom prst="rect">
            <a:avLst/>
          </a:prstGeom>
        </p:spPr>
      </p:pic>
    </p:spTree>
    <p:extLst>
      <p:ext uri="{BB962C8B-B14F-4D97-AF65-F5344CB8AC3E}">
        <p14:creationId xmlns:p14="http://schemas.microsoft.com/office/powerpoint/2010/main" val="257587905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 嬰兒死亡主因</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a:t>
            </a:fld>
            <a:endParaRPr lang="zh-TW" altLang="en-US"/>
          </a:p>
        </p:txBody>
      </p:sp>
      <p:sp>
        <p:nvSpPr>
          <p:cNvPr id="5" name="內容版面配置區 2">
            <a:extLst>
              <a:ext uri="{FF2B5EF4-FFF2-40B4-BE49-F238E27FC236}">
                <a16:creationId xmlns:a16="http://schemas.microsoft.com/office/drawing/2014/main" id="{90D92DC6-BD30-44FB-B78B-317351926C06}"/>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rgbClr val="000000"/>
                </a:solidFill>
              </a:rPr>
              <a:t>根據衛生福利部統計處所發布的前十項嬰兒主要死因統計中，</a:t>
            </a:r>
            <a:r>
              <a:rPr lang="zh-TW" altLang="en-US" dirty="0">
                <a:solidFill>
                  <a:srgbClr val="C00000"/>
                </a:solidFill>
              </a:rPr>
              <a:t>嬰兒猝死症</a:t>
            </a:r>
            <a:r>
              <a:rPr lang="zh-TW" altLang="en-US" dirty="0">
                <a:solidFill>
                  <a:srgbClr val="000000"/>
                </a:solidFill>
              </a:rPr>
              <a:t>為其中一大原因。</a:t>
            </a:r>
          </a:p>
        </p:txBody>
      </p:sp>
      <p:graphicFrame>
        <p:nvGraphicFramePr>
          <p:cNvPr id="8" name="表格 7">
            <a:extLst>
              <a:ext uri="{FF2B5EF4-FFF2-40B4-BE49-F238E27FC236}">
                <a16:creationId xmlns:a16="http://schemas.microsoft.com/office/drawing/2014/main" id="{42419F24-564B-4979-9376-C62422427999}"/>
              </a:ext>
            </a:extLst>
          </p:cNvPr>
          <p:cNvGraphicFramePr>
            <a:graphicFrameLocks noGrp="1"/>
          </p:cNvGraphicFramePr>
          <p:nvPr>
            <p:extLst>
              <p:ext uri="{D42A27DB-BD31-4B8C-83A1-F6EECF244321}">
                <p14:modId xmlns:p14="http://schemas.microsoft.com/office/powerpoint/2010/main" val="3328308706"/>
              </p:ext>
            </p:extLst>
          </p:nvPr>
        </p:nvGraphicFramePr>
        <p:xfrm>
          <a:off x="6813868" y="3060827"/>
          <a:ext cx="2179320" cy="3200400"/>
        </p:xfrm>
        <a:graphic>
          <a:graphicData uri="http://schemas.openxmlformats.org/drawingml/2006/table">
            <a:tbl>
              <a:tblPr firstRow="1" bandRow="1">
                <a:tableStyleId>{5202B0CA-FC54-4496-8BCA-5EF66A818D29}</a:tableStyleId>
              </a:tblPr>
              <a:tblGrid>
                <a:gridCol w="449580">
                  <a:extLst>
                    <a:ext uri="{9D8B030D-6E8A-4147-A177-3AD203B41FA5}">
                      <a16:colId xmlns:a16="http://schemas.microsoft.com/office/drawing/2014/main" val="372879856"/>
                    </a:ext>
                  </a:extLst>
                </a:gridCol>
                <a:gridCol w="373380">
                  <a:extLst>
                    <a:ext uri="{9D8B030D-6E8A-4147-A177-3AD203B41FA5}">
                      <a16:colId xmlns:a16="http://schemas.microsoft.com/office/drawing/2014/main" val="146204822"/>
                    </a:ext>
                  </a:extLst>
                </a:gridCol>
                <a:gridCol w="525780">
                  <a:extLst>
                    <a:ext uri="{9D8B030D-6E8A-4147-A177-3AD203B41FA5}">
                      <a16:colId xmlns:a16="http://schemas.microsoft.com/office/drawing/2014/main" val="966271288"/>
                    </a:ext>
                  </a:extLst>
                </a:gridCol>
                <a:gridCol w="830580">
                  <a:extLst>
                    <a:ext uri="{9D8B030D-6E8A-4147-A177-3AD203B41FA5}">
                      <a16:colId xmlns:a16="http://schemas.microsoft.com/office/drawing/2014/main" val="511779305"/>
                    </a:ext>
                  </a:extLst>
                </a:gridCol>
              </a:tblGrid>
              <a:tr h="189309">
                <a:tc>
                  <a:txBody>
                    <a:bodyPr/>
                    <a:lstStyle/>
                    <a:p>
                      <a:pPr algn="ctr"/>
                      <a:r>
                        <a:rPr lang="zh-TW" altLang="en-US" sz="1200" dirty="0"/>
                        <a:t>年</a:t>
                      </a:r>
                      <a:endParaRPr lang="en-US" altLang="zh-TW" sz="1200" dirty="0"/>
                    </a:p>
                    <a:p>
                      <a:pPr algn="ctr"/>
                      <a:r>
                        <a:rPr lang="zh-TW" altLang="en-US" sz="1200" dirty="0"/>
                        <a:t>份</a:t>
                      </a:r>
                    </a:p>
                  </a:txBody>
                  <a:tcPr>
                    <a:solidFill>
                      <a:srgbClr val="800000"/>
                    </a:solidFill>
                  </a:tcPr>
                </a:tc>
                <a:tc>
                  <a:txBody>
                    <a:bodyPr/>
                    <a:lstStyle/>
                    <a:p>
                      <a:pPr algn="ctr"/>
                      <a:r>
                        <a:rPr lang="zh-TW" altLang="en-US" sz="1200" dirty="0"/>
                        <a:t>順</a:t>
                      </a:r>
                      <a:endParaRPr lang="en-US" altLang="zh-TW" sz="1200" dirty="0"/>
                    </a:p>
                    <a:p>
                      <a:pPr algn="ctr"/>
                      <a:r>
                        <a:rPr lang="zh-TW" altLang="en-US" sz="1200" dirty="0"/>
                        <a:t>位</a:t>
                      </a:r>
                    </a:p>
                  </a:txBody>
                  <a:tcPr>
                    <a:solidFill>
                      <a:srgbClr val="800000"/>
                    </a:solidFill>
                  </a:tcPr>
                </a:tc>
                <a:tc>
                  <a:txBody>
                    <a:bodyPr/>
                    <a:lstStyle/>
                    <a:p>
                      <a:pPr algn="ctr"/>
                      <a:r>
                        <a:rPr lang="zh-TW" altLang="en-US" sz="1200" dirty="0"/>
                        <a:t>死亡</a:t>
                      </a:r>
                      <a:endParaRPr lang="en-US" altLang="zh-TW" sz="1200" dirty="0"/>
                    </a:p>
                    <a:p>
                      <a:pPr algn="ctr"/>
                      <a:r>
                        <a:rPr lang="zh-TW" altLang="en-US" sz="1200" dirty="0"/>
                        <a:t>人數</a:t>
                      </a:r>
                    </a:p>
                  </a:txBody>
                  <a:tcPr>
                    <a:solidFill>
                      <a:srgbClr val="800000"/>
                    </a:solidFill>
                  </a:tcPr>
                </a:tc>
                <a:tc>
                  <a:txBody>
                    <a:bodyPr/>
                    <a:lstStyle/>
                    <a:p>
                      <a:pPr algn="ctr"/>
                      <a:r>
                        <a:rPr lang="zh-TW" altLang="en-US" sz="1200" dirty="0"/>
                        <a:t>死亡人數</a:t>
                      </a:r>
                      <a:endParaRPr lang="en-US" altLang="zh-TW" sz="1200" dirty="0"/>
                    </a:p>
                    <a:p>
                      <a:pPr algn="ctr"/>
                      <a:r>
                        <a:rPr lang="zh-TW" altLang="en-US" sz="1200" dirty="0"/>
                        <a:t>結構比</a:t>
                      </a:r>
                    </a:p>
                  </a:txBody>
                  <a:tcPr>
                    <a:solidFill>
                      <a:srgbClr val="800000"/>
                    </a:solidFill>
                  </a:tcPr>
                </a:tc>
                <a:extLst>
                  <a:ext uri="{0D108BD9-81ED-4DB2-BD59-A6C34878D82A}">
                    <a16:rowId xmlns:a16="http://schemas.microsoft.com/office/drawing/2014/main" val="782224281"/>
                  </a:ext>
                </a:extLst>
              </a:tr>
              <a:tr h="152295">
                <a:tc>
                  <a:txBody>
                    <a:bodyPr/>
                    <a:lstStyle/>
                    <a:p>
                      <a:pPr algn="ctr"/>
                      <a:r>
                        <a:rPr lang="en-US" altLang="zh-TW" sz="1200" dirty="0">
                          <a:solidFill>
                            <a:srgbClr val="000000"/>
                          </a:solidFill>
                        </a:rPr>
                        <a:t>109</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23</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2854548818"/>
                  </a:ext>
                </a:extLst>
              </a:tr>
              <a:tr h="152295">
                <a:tc>
                  <a:txBody>
                    <a:bodyPr/>
                    <a:lstStyle/>
                    <a:p>
                      <a:pPr algn="ctr"/>
                      <a:r>
                        <a:rPr lang="en-US" altLang="zh-TW" sz="1200" dirty="0">
                          <a:solidFill>
                            <a:srgbClr val="000000"/>
                          </a:solidFill>
                        </a:rPr>
                        <a:t>108</a:t>
                      </a:r>
                      <a:endParaRPr lang="zh-TW" altLang="en-US" sz="1200" dirty="0">
                        <a:solidFill>
                          <a:srgbClr val="000000"/>
                        </a:solidFill>
                      </a:endParaRPr>
                    </a:p>
                  </a:txBody>
                  <a:tcPr/>
                </a:tc>
                <a:tc>
                  <a:txBody>
                    <a:bodyPr/>
                    <a:lstStyle/>
                    <a:p>
                      <a:pPr algn="ctr"/>
                      <a:r>
                        <a:rPr lang="en-US" altLang="zh-TW" sz="1200" dirty="0">
                          <a:solidFill>
                            <a:srgbClr val="000000"/>
                          </a:solidFill>
                        </a:rPr>
                        <a:t>7</a:t>
                      </a:r>
                      <a:endParaRPr lang="zh-TW" altLang="en-US" sz="1200" dirty="0">
                        <a:solidFill>
                          <a:srgbClr val="000000"/>
                        </a:solidFill>
                      </a:endParaRPr>
                    </a:p>
                  </a:txBody>
                  <a:tcPr/>
                </a:tc>
                <a:tc>
                  <a:txBody>
                    <a:bodyPr/>
                    <a:lstStyle/>
                    <a:p>
                      <a:pPr algn="ctr"/>
                      <a:r>
                        <a:rPr lang="en-US" altLang="zh-TW" sz="1200" dirty="0">
                          <a:solidFill>
                            <a:srgbClr val="000000"/>
                          </a:solidFill>
                        </a:rPr>
                        <a:t>24</a:t>
                      </a:r>
                      <a:endParaRPr lang="zh-TW" altLang="en-US" sz="1200" dirty="0">
                        <a:solidFill>
                          <a:srgbClr val="000000"/>
                        </a:solidFill>
                      </a:endParaRPr>
                    </a:p>
                  </a:txBody>
                  <a:tcPr/>
                </a:tc>
                <a:tc>
                  <a:txBody>
                    <a:bodyPr/>
                    <a:lstStyle/>
                    <a:p>
                      <a:pPr algn="ctr"/>
                      <a:r>
                        <a:rPr lang="en-US" altLang="zh-TW" sz="1200" dirty="0">
                          <a:solidFill>
                            <a:srgbClr val="000000"/>
                          </a:solidFill>
                        </a:rPr>
                        <a:t>3.6%</a:t>
                      </a:r>
                      <a:endParaRPr lang="zh-TW" altLang="en-US" sz="1200" dirty="0">
                        <a:solidFill>
                          <a:srgbClr val="000000"/>
                        </a:solidFill>
                      </a:endParaRPr>
                    </a:p>
                  </a:txBody>
                  <a:tcPr/>
                </a:tc>
                <a:extLst>
                  <a:ext uri="{0D108BD9-81ED-4DB2-BD59-A6C34878D82A}">
                    <a16:rowId xmlns:a16="http://schemas.microsoft.com/office/drawing/2014/main" val="1198114257"/>
                  </a:ext>
                </a:extLst>
              </a:tr>
              <a:tr h="152295">
                <a:tc>
                  <a:txBody>
                    <a:bodyPr/>
                    <a:lstStyle/>
                    <a:p>
                      <a:pPr algn="ctr"/>
                      <a:r>
                        <a:rPr lang="en-US" altLang="zh-TW" sz="1200" dirty="0">
                          <a:solidFill>
                            <a:srgbClr val="000000"/>
                          </a:solidFill>
                        </a:rPr>
                        <a:t>107</a:t>
                      </a:r>
                      <a:endParaRPr lang="zh-TW" altLang="en-US" sz="1200" dirty="0">
                        <a:solidFill>
                          <a:srgbClr val="000000"/>
                        </a:solidFill>
                      </a:endParaRPr>
                    </a:p>
                  </a:txBody>
                  <a:tcPr/>
                </a:tc>
                <a:tc>
                  <a:txBody>
                    <a:bodyPr/>
                    <a:lstStyle/>
                    <a:p>
                      <a:pPr algn="ctr"/>
                      <a:r>
                        <a:rPr lang="en-US" altLang="zh-TW" sz="1200" dirty="0">
                          <a:solidFill>
                            <a:srgbClr val="000000"/>
                          </a:solidFill>
                        </a:rPr>
                        <a:t>7</a:t>
                      </a:r>
                      <a:endParaRPr lang="zh-TW" altLang="en-US" sz="1200" dirty="0">
                        <a:solidFill>
                          <a:srgbClr val="000000"/>
                        </a:solidFill>
                      </a:endParaRPr>
                    </a:p>
                  </a:txBody>
                  <a:tcPr/>
                </a:tc>
                <a:tc>
                  <a:txBody>
                    <a:bodyPr/>
                    <a:lstStyle/>
                    <a:p>
                      <a:pPr algn="ctr"/>
                      <a:r>
                        <a:rPr lang="en-US" altLang="zh-TW" sz="1200" dirty="0">
                          <a:solidFill>
                            <a:srgbClr val="000000"/>
                          </a:solidFill>
                        </a:rPr>
                        <a:t>22</a:t>
                      </a:r>
                      <a:endParaRPr lang="zh-TW" altLang="en-US" sz="1200" dirty="0">
                        <a:solidFill>
                          <a:srgbClr val="000000"/>
                        </a:solidFill>
                      </a:endParaRPr>
                    </a:p>
                  </a:txBody>
                  <a:tcPr/>
                </a:tc>
                <a:tc>
                  <a:txBody>
                    <a:bodyPr/>
                    <a:lstStyle/>
                    <a:p>
                      <a:pPr algn="ctr"/>
                      <a:r>
                        <a:rPr lang="en-US" altLang="zh-TW" sz="1200" dirty="0">
                          <a:solidFill>
                            <a:srgbClr val="000000"/>
                          </a:solidFill>
                        </a:rPr>
                        <a:t>2.9%</a:t>
                      </a:r>
                      <a:endParaRPr lang="zh-TW" altLang="en-US" sz="1200" dirty="0">
                        <a:solidFill>
                          <a:srgbClr val="000000"/>
                        </a:solidFill>
                      </a:endParaRPr>
                    </a:p>
                  </a:txBody>
                  <a:tcPr/>
                </a:tc>
                <a:extLst>
                  <a:ext uri="{0D108BD9-81ED-4DB2-BD59-A6C34878D82A}">
                    <a16:rowId xmlns:a16="http://schemas.microsoft.com/office/drawing/2014/main" val="813619701"/>
                  </a:ext>
                </a:extLst>
              </a:tr>
              <a:tr h="152295">
                <a:tc>
                  <a:txBody>
                    <a:bodyPr/>
                    <a:lstStyle/>
                    <a:p>
                      <a:pPr algn="ctr"/>
                      <a:r>
                        <a:rPr lang="en-US" altLang="zh-TW" sz="1200" dirty="0">
                          <a:solidFill>
                            <a:srgbClr val="000000"/>
                          </a:solidFill>
                        </a:rPr>
                        <a:t>106</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23</a:t>
                      </a:r>
                      <a:endParaRPr lang="zh-TW" altLang="en-US" sz="1200" dirty="0">
                        <a:solidFill>
                          <a:srgbClr val="000000"/>
                        </a:solidFill>
                      </a:endParaRPr>
                    </a:p>
                  </a:txBody>
                  <a:tcPr/>
                </a:tc>
                <a:tc>
                  <a:txBody>
                    <a:bodyPr/>
                    <a:lstStyle/>
                    <a:p>
                      <a:pPr algn="ctr"/>
                      <a:r>
                        <a:rPr lang="en-US" altLang="zh-TW" sz="1200" dirty="0">
                          <a:solidFill>
                            <a:srgbClr val="000000"/>
                          </a:solidFill>
                        </a:rPr>
                        <a:t>3.0%</a:t>
                      </a:r>
                    </a:p>
                  </a:txBody>
                  <a:tcPr/>
                </a:tc>
                <a:extLst>
                  <a:ext uri="{0D108BD9-81ED-4DB2-BD59-A6C34878D82A}">
                    <a16:rowId xmlns:a16="http://schemas.microsoft.com/office/drawing/2014/main" val="3578274026"/>
                  </a:ext>
                </a:extLst>
              </a:tr>
              <a:tr h="152295">
                <a:tc>
                  <a:txBody>
                    <a:bodyPr/>
                    <a:lstStyle/>
                    <a:p>
                      <a:pPr algn="ctr"/>
                      <a:r>
                        <a:rPr lang="en-US" altLang="zh-TW" sz="1200" dirty="0">
                          <a:solidFill>
                            <a:srgbClr val="000000"/>
                          </a:solidFill>
                        </a:rPr>
                        <a:t>105</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32</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2353102807"/>
                  </a:ext>
                </a:extLst>
              </a:tr>
              <a:tr h="152295">
                <a:tc>
                  <a:txBody>
                    <a:bodyPr/>
                    <a:lstStyle/>
                    <a:p>
                      <a:pPr algn="ctr"/>
                      <a:r>
                        <a:rPr lang="en-US" altLang="zh-TW" sz="1200" dirty="0">
                          <a:solidFill>
                            <a:srgbClr val="000000"/>
                          </a:solidFill>
                        </a:rPr>
                        <a:t>104</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32</a:t>
                      </a:r>
                      <a:endParaRPr lang="zh-TW" altLang="en-US" sz="1200" dirty="0">
                        <a:solidFill>
                          <a:srgbClr val="000000"/>
                        </a:solidFill>
                      </a:endParaRPr>
                    </a:p>
                  </a:txBody>
                  <a:tcPr/>
                </a:tc>
                <a:tc>
                  <a:txBody>
                    <a:bodyPr/>
                    <a:lstStyle/>
                    <a:p>
                      <a:pPr algn="ctr"/>
                      <a:r>
                        <a:rPr lang="en-US" altLang="zh-TW" sz="1200" dirty="0">
                          <a:solidFill>
                            <a:srgbClr val="000000"/>
                          </a:solidFill>
                        </a:rPr>
                        <a:t>3.6%</a:t>
                      </a:r>
                      <a:endParaRPr lang="zh-TW" altLang="en-US" sz="1200" dirty="0">
                        <a:solidFill>
                          <a:srgbClr val="000000"/>
                        </a:solidFill>
                      </a:endParaRPr>
                    </a:p>
                  </a:txBody>
                  <a:tcPr/>
                </a:tc>
                <a:extLst>
                  <a:ext uri="{0D108BD9-81ED-4DB2-BD59-A6C34878D82A}">
                    <a16:rowId xmlns:a16="http://schemas.microsoft.com/office/drawing/2014/main" val="3706430496"/>
                  </a:ext>
                </a:extLst>
              </a:tr>
              <a:tr h="152295">
                <a:tc>
                  <a:txBody>
                    <a:bodyPr/>
                    <a:lstStyle/>
                    <a:p>
                      <a:pPr algn="ctr"/>
                      <a:r>
                        <a:rPr lang="en-US" altLang="zh-TW" sz="1200" dirty="0">
                          <a:solidFill>
                            <a:srgbClr val="000000"/>
                          </a:solidFill>
                        </a:rPr>
                        <a:t>103</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30</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1220489722"/>
                  </a:ext>
                </a:extLst>
              </a:tr>
              <a:tr h="152295">
                <a:tc>
                  <a:txBody>
                    <a:bodyPr/>
                    <a:lstStyle/>
                    <a:p>
                      <a:pPr algn="ctr"/>
                      <a:r>
                        <a:rPr lang="en-US" altLang="zh-TW" sz="1200" dirty="0">
                          <a:solidFill>
                            <a:srgbClr val="000000"/>
                          </a:solidFill>
                        </a:rPr>
                        <a:t>102</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48</a:t>
                      </a:r>
                      <a:endParaRPr lang="zh-TW" altLang="en-US" sz="1200" dirty="0">
                        <a:solidFill>
                          <a:srgbClr val="000000"/>
                        </a:solidFill>
                      </a:endParaRPr>
                    </a:p>
                  </a:txBody>
                  <a:tcPr/>
                </a:tc>
                <a:tc>
                  <a:txBody>
                    <a:bodyPr/>
                    <a:lstStyle/>
                    <a:p>
                      <a:pPr algn="ctr"/>
                      <a:r>
                        <a:rPr lang="en-US" altLang="zh-TW" sz="1200" dirty="0">
                          <a:solidFill>
                            <a:srgbClr val="000000"/>
                          </a:solidFill>
                        </a:rPr>
                        <a:t>3.1%</a:t>
                      </a:r>
                      <a:endParaRPr lang="zh-TW" altLang="en-US" sz="1200" dirty="0">
                        <a:solidFill>
                          <a:srgbClr val="000000"/>
                        </a:solidFill>
                      </a:endParaRPr>
                    </a:p>
                  </a:txBody>
                  <a:tcPr/>
                </a:tc>
                <a:extLst>
                  <a:ext uri="{0D108BD9-81ED-4DB2-BD59-A6C34878D82A}">
                    <a16:rowId xmlns:a16="http://schemas.microsoft.com/office/drawing/2014/main" val="3708029504"/>
                  </a:ext>
                </a:extLst>
              </a:tr>
              <a:tr h="152295">
                <a:tc>
                  <a:txBody>
                    <a:bodyPr/>
                    <a:lstStyle/>
                    <a:p>
                      <a:pPr algn="ctr"/>
                      <a:r>
                        <a:rPr lang="en-US" altLang="zh-TW" sz="1200" dirty="0">
                          <a:solidFill>
                            <a:srgbClr val="000000"/>
                          </a:solidFill>
                        </a:rPr>
                        <a:t>101</a:t>
                      </a:r>
                      <a:endParaRPr lang="zh-TW" altLang="en-US" sz="1200" dirty="0">
                        <a:solidFill>
                          <a:srgbClr val="000000"/>
                        </a:solidFill>
                      </a:endParaRPr>
                    </a:p>
                  </a:txBody>
                  <a:tcPr/>
                </a:tc>
                <a:tc>
                  <a:txBody>
                    <a:bodyPr/>
                    <a:lstStyle/>
                    <a:p>
                      <a:pPr algn="ctr"/>
                      <a:r>
                        <a:rPr lang="en-US" altLang="zh-TW" sz="1200" dirty="0">
                          <a:solidFill>
                            <a:srgbClr val="000000"/>
                          </a:solidFill>
                        </a:rPr>
                        <a:t>5</a:t>
                      </a:r>
                      <a:endParaRPr lang="zh-TW" altLang="en-US" sz="1200" dirty="0">
                        <a:solidFill>
                          <a:srgbClr val="000000"/>
                        </a:solidFill>
                      </a:endParaRPr>
                    </a:p>
                  </a:txBody>
                  <a:tcPr/>
                </a:tc>
                <a:tc>
                  <a:txBody>
                    <a:bodyPr/>
                    <a:lstStyle/>
                    <a:p>
                      <a:pPr algn="ctr"/>
                      <a:r>
                        <a:rPr lang="en-US" altLang="zh-TW" sz="1200" dirty="0">
                          <a:solidFill>
                            <a:srgbClr val="000000"/>
                          </a:solidFill>
                        </a:rPr>
                        <a:t>42</a:t>
                      </a:r>
                      <a:endParaRPr lang="zh-TW" altLang="en-US" sz="1200" dirty="0">
                        <a:solidFill>
                          <a:srgbClr val="000000"/>
                        </a:solidFill>
                      </a:endParaRPr>
                    </a:p>
                  </a:txBody>
                  <a:tcPr/>
                </a:tc>
                <a:tc>
                  <a:txBody>
                    <a:bodyPr/>
                    <a:lstStyle/>
                    <a:p>
                      <a:pPr algn="ctr"/>
                      <a:r>
                        <a:rPr lang="en-US" altLang="zh-TW" sz="1200" dirty="0">
                          <a:solidFill>
                            <a:srgbClr val="000000"/>
                          </a:solidFill>
                        </a:rPr>
                        <a:t>4.9%</a:t>
                      </a:r>
                      <a:endParaRPr lang="zh-TW" altLang="en-US" sz="1200" dirty="0">
                        <a:solidFill>
                          <a:srgbClr val="000000"/>
                        </a:solidFill>
                      </a:endParaRPr>
                    </a:p>
                  </a:txBody>
                  <a:tcPr/>
                </a:tc>
                <a:extLst>
                  <a:ext uri="{0D108BD9-81ED-4DB2-BD59-A6C34878D82A}">
                    <a16:rowId xmlns:a16="http://schemas.microsoft.com/office/drawing/2014/main" val="1724057433"/>
                  </a:ext>
                </a:extLst>
              </a:tr>
              <a:tr h="152295">
                <a:tc>
                  <a:txBody>
                    <a:bodyPr/>
                    <a:lstStyle/>
                    <a:p>
                      <a:pPr algn="ctr"/>
                      <a:r>
                        <a:rPr lang="en-US" altLang="zh-TW" sz="1200" dirty="0">
                          <a:solidFill>
                            <a:srgbClr val="000000"/>
                          </a:solidFill>
                        </a:rPr>
                        <a:t>100</a:t>
                      </a:r>
                      <a:endParaRPr lang="zh-TW" altLang="en-US" sz="1200" dirty="0">
                        <a:solidFill>
                          <a:srgbClr val="000000"/>
                        </a:solidFill>
                      </a:endParaRPr>
                    </a:p>
                  </a:txBody>
                  <a:tcPr/>
                </a:tc>
                <a:tc>
                  <a:txBody>
                    <a:bodyPr/>
                    <a:lstStyle/>
                    <a:p>
                      <a:pPr algn="ctr"/>
                      <a:r>
                        <a:rPr lang="en-US" altLang="zh-TW" sz="1200" dirty="0">
                          <a:solidFill>
                            <a:srgbClr val="000000"/>
                          </a:solidFill>
                        </a:rPr>
                        <a:t>6</a:t>
                      </a:r>
                      <a:endParaRPr lang="zh-TW" altLang="en-US" sz="1200" dirty="0">
                        <a:solidFill>
                          <a:srgbClr val="000000"/>
                        </a:solidFill>
                      </a:endParaRPr>
                    </a:p>
                  </a:txBody>
                  <a:tcPr/>
                </a:tc>
                <a:tc>
                  <a:txBody>
                    <a:bodyPr/>
                    <a:lstStyle/>
                    <a:p>
                      <a:pPr algn="ctr"/>
                      <a:r>
                        <a:rPr lang="en-US" altLang="zh-TW" sz="1200" dirty="0">
                          <a:solidFill>
                            <a:srgbClr val="000000"/>
                          </a:solidFill>
                        </a:rPr>
                        <a:t>23</a:t>
                      </a:r>
                      <a:endParaRPr lang="zh-TW" altLang="en-US" sz="1200" dirty="0">
                        <a:solidFill>
                          <a:srgbClr val="000000"/>
                        </a:solidFill>
                      </a:endParaRPr>
                    </a:p>
                  </a:txBody>
                  <a:tcPr/>
                </a:tc>
                <a:tc>
                  <a:txBody>
                    <a:bodyPr/>
                    <a:lstStyle/>
                    <a:p>
                      <a:pPr algn="ctr"/>
                      <a:r>
                        <a:rPr lang="en-US" altLang="zh-TW" sz="1200" dirty="0">
                          <a:solidFill>
                            <a:srgbClr val="000000"/>
                          </a:solidFill>
                        </a:rPr>
                        <a:t>3.9%</a:t>
                      </a:r>
                      <a:endParaRPr lang="zh-TW" altLang="en-US" sz="1200" dirty="0">
                        <a:solidFill>
                          <a:srgbClr val="000000"/>
                        </a:solidFill>
                      </a:endParaRPr>
                    </a:p>
                  </a:txBody>
                  <a:tcPr/>
                </a:tc>
                <a:extLst>
                  <a:ext uri="{0D108BD9-81ED-4DB2-BD59-A6C34878D82A}">
                    <a16:rowId xmlns:a16="http://schemas.microsoft.com/office/drawing/2014/main" val="993014802"/>
                  </a:ext>
                </a:extLst>
              </a:tr>
            </a:tbl>
          </a:graphicData>
        </a:graphic>
      </p:graphicFrame>
      <p:grpSp>
        <p:nvGrpSpPr>
          <p:cNvPr id="9" name="群組 8">
            <a:extLst>
              <a:ext uri="{FF2B5EF4-FFF2-40B4-BE49-F238E27FC236}">
                <a16:creationId xmlns:a16="http://schemas.microsoft.com/office/drawing/2014/main" id="{EA23CBD2-C740-40C7-9FB0-EE9DE68A2F3E}"/>
              </a:ext>
            </a:extLst>
          </p:cNvPr>
          <p:cNvGrpSpPr/>
          <p:nvPr/>
        </p:nvGrpSpPr>
        <p:grpSpPr>
          <a:xfrm>
            <a:off x="499021" y="3016338"/>
            <a:ext cx="6164563" cy="3240000"/>
            <a:chOff x="149660" y="3260813"/>
            <a:chExt cx="6164563" cy="3240000"/>
          </a:xfrm>
        </p:grpSpPr>
        <p:pic>
          <p:nvPicPr>
            <p:cNvPr id="10" name="圖片 9">
              <a:extLst>
                <a:ext uri="{FF2B5EF4-FFF2-40B4-BE49-F238E27FC236}">
                  <a16:creationId xmlns:a16="http://schemas.microsoft.com/office/drawing/2014/main" id="{5E6822C2-B6F7-4BD9-A5B9-8AB9491059A4}"/>
                </a:ext>
              </a:extLst>
            </p:cNvPr>
            <p:cNvPicPr>
              <a:picLocks noChangeAspect="1"/>
            </p:cNvPicPr>
            <p:nvPr/>
          </p:nvPicPr>
          <p:blipFill>
            <a:blip r:embed="rId3"/>
            <a:stretch>
              <a:fillRect/>
            </a:stretch>
          </p:blipFill>
          <p:spPr>
            <a:xfrm>
              <a:off x="149660" y="3260813"/>
              <a:ext cx="6164563" cy="3240000"/>
            </a:xfrm>
            <a:prstGeom prst="rect">
              <a:avLst/>
            </a:prstGeom>
          </p:spPr>
        </p:pic>
        <p:sp>
          <p:nvSpPr>
            <p:cNvPr id="11" name="矩形 10">
              <a:extLst>
                <a:ext uri="{FF2B5EF4-FFF2-40B4-BE49-F238E27FC236}">
                  <a16:creationId xmlns:a16="http://schemas.microsoft.com/office/drawing/2014/main" id="{51149695-606B-4C5B-9C8A-EA438DC0CD53}"/>
                </a:ext>
              </a:extLst>
            </p:cNvPr>
            <p:cNvSpPr/>
            <p:nvPr/>
          </p:nvSpPr>
          <p:spPr>
            <a:xfrm>
              <a:off x="149660" y="5085184"/>
              <a:ext cx="6133694" cy="21602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Tree>
    <p:extLst>
      <p:ext uri="{BB962C8B-B14F-4D97-AF65-F5344CB8AC3E}">
        <p14:creationId xmlns:p14="http://schemas.microsoft.com/office/powerpoint/2010/main" val="67498432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40</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系統流程介紹</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臉部遮擋辨識</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480837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(1/6)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承前言，醫界對於嬰兒猝死症之相關因素研究，注意嬰兒臉部是否遭遮蔽，將有助於降低此症之發生。</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亦有研究發現嬰兒使用奶嘴，對於預防嬰兒猝死症有幫助。</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故本文對於嬰兒臉部遮擋辨識將排除使用奶嘴之情境。</a:t>
            </a:r>
            <a:endParaRPr lang="en-US" altLang="zh-TW" dirty="0">
              <a:solidFill>
                <a:srgbClr val="000000"/>
              </a:solidFill>
            </a:endParaRPr>
          </a:p>
        </p:txBody>
      </p:sp>
    </p:spTree>
    <p:extLst>
      <p:ext uri="{BB962C8B-B14F-4D97-AF65-F5344CB8AC3E}">
        <p14:creationId xmlns:p14="http://schemas.microsoft.com/office/powerpoint/2010/main" val="222308702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(2/6)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起初，基於電腦視覺及影像處理技術，利用</a:t>
            </a:r>
            <a:r>
              <a:rPr lang="en-US" altLang="zh-TW" dirty="0" err="1">
                <a:solidFill>
                  <a:srgbClr val="000000"/>
                </a:solidFill>
              </a:rPr>
              <a:t>Cb</a:t>
            </a:r>
            <a:r>
              <a:rPr lang="en-US" altLang="zh-TW" dirty="0">
                <a:solidFill>
                  <a:srgbClr val="000000"/>
                </a:solidFill>
              </a:rPr>
              <a:t>, Cr</a:t>
            </a:r>
            <a:r>
              <a:rPr lang="zh-TW" altLang="en-US" dirty="0">
                <a:solidFill>
                  <a:srgbClr val="000000"/>
                </a:solidFill>
              </a:rPr>
              <a:t> 色彩空間及 </a:t>
            </a:r>
            <a:r>
              <a:rPr lang="en-US" altLang="zh-TW" dirty="0">
                <a:solidFill>
                  <a:srgbClr val="000000"/>
                </a:solidFill>
              </a:rPr>
              <a:t>ellipse clustering </a:t>
            </a:r>
            <a:r>
              <a:rPr lang="zh-TW" altLang="en-US" dirty="0">
                <a:solidFill>
                  <a:srgbClr val="000000"/>
                </a:solidFill>
              </a:rPr>
              <a:t>等偵測膚色，判斷嬰兒臉部是否出現非膚色之區塊。</a:t>
            </a:r>
            <a:endParaRPr lang="en-US" altLang="zh-TW" dirty="0">
              <a:solidFill>
                <a:srgbClr val="000000"/>
              </a:solidFill>
            </a:endParaRPr>
          </a:p>
        </p:txBody>
      </p:sp>
      <p:pic>
        <p:nvPicPr>
          <p:cNvPr id="5" name="圖片 4">
            <a:extLst>
              <a:ext uri="{FF2B5EF4-FFF2-40B4-BE49-F238E27FC236}">
                <a16:creationId xmlns:a16="http://schemas.microsoft.com/office/drawing/2014/main" id="{DDDBBEE1-7E03-4310-B172-945CA3EA28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6733" y="3429000"/>
            <a:ext cx="7151559" cy="2520000"/>
          </a:xfrm>
          <a:prstGeom prst="rect">
            <a:avLst/>
          </a:prstGeom>
        </p:spPr>
      </p:pic>
    </p:spTree>
    <p:extLst>
      <p:ext uri="{BB962C8B-B14F-4D97-AF65-F5344CB8AC3E}">
        <p14:creationId xmlns:p14="http://schemas.microsoft.com/office/powerpoint/2010/main" val="106593636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(3/6)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而後，考量推廣性，改為使用深度學習技術進行臉部遮擋辨識，針對嬰兒面部影像收集資料，以訓練可辨識三種嬰兒臉部狀態之模型。</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本部分流程：</a:t>
            </a:r>
            <a:endParaRPr lang="en-US" altLang="zh-TW" dirty="0">
              <a:solidFill>
                <a:srgbClr val="000000"/>
              </a:solidFill>
            </a:endParaRPr>
          </a:p>
        </p:txBody>
      </p:sp>
      <p:pic>
        <p:nvPicPr>
          <p:cNvPr id="7" name="圖片 6">
            <a:extLst>
              <a:ext uri="{FF2B5EF4-FFF2-40B4-BE49-F238E27FC236}">
                <a16:creationId xmlns:a16="http://schemas.microsoft.com/office/drawing/2014/main" id="{D32729C8-3C74-4D2A-940E-8433C7C0B7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04" y="3933056"/>
            <a:ext cx="8640000" cy="1637492"/>
          </a:xfrm>
          <a:prstGeom prst="rect">
            <a:avLst/>
          </a:prstGeom>
        </p:spPr>
      </p:pic>
    </p:spTree>
    <p:extLst>
      <p:ext uri="{BB962C8B-B14F-4D97-AF65-F5344CB8AC3E}">
        <p14:creationId xmlns:p14="http://schemas.microsoft.com/office/powerpoint/2010/main" val="252737582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(4/6)</a:t>
            </a:r>
            <a:r>
              <a:rPr lang="zh-TW" altLang="en-US" b="0" dirty="0">
                <a:solidFill>
                  <a:srgbClr val="000000"/>
                </a:solidFill>
              </a:rPr>
              <a:t> － 臉部偵測</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嬰兒臉部遮擋辨識僅須關注臉部畫面，故先透過人臉偵測演算法進行前處理。</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考量正確率及執行時間，最終選用 </a:t>
            </a:r>
            <a:r>
              <a:rPr lang="en-US" altLang="zh-TW" dirty="0" err="1">
                <a:solidFill>
                  <a:srgbClr val="000000"/>
                </a:solidFill>
              </a:rPr>
              <a:t>RetinaFace</a:t>
            </a:r>
            <a:r>
              <a:rPr lang="zh-TW" altLang="en-US" dirty="0">
                <a:solidFill>
                  <a:srgbClr val="000000"/>
                </a:solidFill>
              </a:rPr>
              <a:t>及 </a:t>
            </a:r>
            <a:r>
              <a:rPr lang="en-US" altLang="zh-TW" dirty="0">
                <a:solidFill>
                  <a:srgbClr val="000000"/>
                </a:solidFill>
              </a:rPr>
              <a:t>SSD</a:t>
            </a:r>
            <a:r>
              <a:rPr lang="zh-TW" altLang="en-US" dirty="0">
                <a:solidFill>
                  <a:srgbClr val="000000"/>
                </a:solidFill>
              </a:rPr>
              <a:t> 等演算法進行嬰兒臉部偵測。</a:t>
            </a:r>
            <a:endParaRPr lang="en-US" altLang="zh-TW" dirty="0">
              <a:solidFill>
                <a:srgbClr val="000000"/>
              </a:solidFill>
            </a:endParaRPr>
          </a:p>
        </p:txBody>
      </p:sp>
      <p:grpSp>
        <p:nvGrpSpPr>
          <p:cNvPr id="22" name="群組 21">
            <a:extLst>
              <a:ext uri="{FF2B5EF4-FFF2-40B4-BE49-F238E27FC236}">
                <a16:creationId xmlns:a16="http://schemas.microsoft.com/office/drawing/2014/main" id="{1328ED01-4C0E-43CE-90F7-7197A854B746}"/>
              </a:ext>
            </a:extLst>
          </p:cNvPr>
          <p:cNvGrpSpPr/>
          <p:nvPr/>
        </p:nvGrpSpPr>
        <p:grpSpPr>
          <a:xfrm>
            <a:off x="1547664" y="3968008"/>
            <a:ext cx="6871132" cy="2394234"/>
            <a:chOff x="1429652" y="4026884"/>
            <a:chExt cx="6871132" cy="2394234"/>
          </a:xfrm>
        </p:grpSpPr>
        <p:pic>
          <p:nvPicPr>
            <p:cNvPr id="13" name="圖片 12">
              <a:extLst>
                <a:ext uri="{FF2B5EF4-FFF2-40B4-BE49-F238E27FC236}">
                  <a16:creationId xmlns:a16="http://schemas.microsoft.com/office/drawing/2014/main" id="{2DBBA88A-EAD9-4EEF-97CD-C5EA27B0F48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29652" y="4031863"/>
              <a:ext cx="1980000" cy="1980000"/>
            </a:xfrm>
            <a:prstGeom prst="rect">
              <a:avLst/>
            </a:prstGeom>
          </p:spPr>
        </p:pic>
        <p:pic>
          <p:nvPicPr>
            <p:cNvPr id="15" name="圖片 14">
              <a:extLst>
                <a:ext uri="{FF2B5EF4-FFF2-40B4-BE49-F238E27FC236}">
                  <a16:creationId xmlns:a16="http://schemas.microsoft.com/office/drawing/2014/main" id="{E38B3738-08DC-4B8C-BEA7-57E44A5B5B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2513" y="4031863"/>
              <a:ext cx="1980000" cy="1980000"/>
            </a:xfrm>
            <a:prstGeom prst="rect">
              <a:avLst/>
            </a:prstGeom>
          </p:spPr>
        </p:pic>
        <p:pic>
          <p:nvPicPr>
            <p:cNvPr id="17" name="圖片 16">
              <a:extLst>
                <a:ext uri="{FF2B5EF4-FFF2-40B4-BE49-F238E27FC236}">
                  <a16:creationId xmlns:a16="http://schemas.microsoft.com/office/drawing/2014/main" id="{DADBDD55-E8A3-46B1-B4D7-220E329EC7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20784" y="4026884"/>
              <a:ext cx="1980000" cy="1980000"/>
            </a:xfrm>
            <a:prstGeom prst="rect">
              <a:avLst/>
            </a:prstGeom>
          </p:spPr>
        </p:pic>
        <p:sp>
          <p:nvSpPr>
            <p:cNvPr id="18" name="內容版面配置區 2">
              <a:extLst>
                <a:ext uri="{FF2B5EF4-FFF2-40B4-BE49-F238E27FC236}">
                  <a16:creationId xmlns:a16="http://schemas.microsoft.com/office/drawing/2014/main" id="{EEBE025C-AFCA-4FAA-98E9-586E5880790E}"/>
                </a:ext>
              </a:extLst>
            </p:cNvPr>
            <p:cNvSpPr txBox="1">
              <a:spLocks/>
            </p:cNvSpPr>
            <p:nvPr/>
          </p:nvSpPr>
          <p:spPr bwMode="auto">
            <a:xfrm>
              <a:off x="1622153" y="6031418"/>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原始影像</a:t>
              </a:r>
              <a:endParaRPr lang="en-US" altLang="zh-TW" sz="2000" dirty="0">
                <a:solidFill>
                  <a:srgbClr val="000000"/>
                </a:solidFill>
              </a:endParaRPr>
            </a:p>
          </p:txBody>
        </p:sp>
        <p:sp>
          <p:nvSpPr>
            <p:cNvPr id="19" name="內容版面配置區 2">
              <a:extLst>
                <a:ext uri="{FF2B5EF4-FFF2-40B4-BE49-F238E27FC236}">
                  <a16:creationId xmlns:a16="http://schemas.microsoft.com/office/drawing/2014/main" id="{21235BF5-752E-4BE5-A668-31B0A90489E3}"/>
                </a:ext>
              </a:extLst>
            </p:cNvPr>
            <p:cNvSpPr txBox="1">
              <a:spLocks/>
            </p:cNvSpPr>
            <p:nvPr/>
          </p:nvSpPr>
          <p:spPr bwMode="auto">
            <a:xfrm>
              <a:off x="3930781" y="6031418"/>
              <a:ext cx="1719688"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en-US" altLang="zh-TW" sz="2000" dirty="0" err="1">
                  <a:solidFill>
                    <a:srgbClr val="000000"/>
                  </a:solidFill>
                </a:rPr>
                <a:t>RetinaFace</a:t>
              </a:r>
              <a:endParaRPr lang="en-US" altLang="zh-TW" sz="2000" dirty="0">
                <a:solidFill>
                  <a:srgbClr val="000000"/>
                </a:solidFill>
              </a:endParaRPr>
            </a:p>
          </p:txBody>
        </p:sp>
        <p:sp>
          <p:nvSpPr>
            <p:cNvPr id="20" name="內容版面配置區 2">
              <a:extLst>
                <a:ext uri="{FF2B5EF4-FFF2-40B4-BE49-F238E27FC236}">
                  <a16:creationId xmlns:a16="http://schemas.microsoft.com/office/drawing/2014/main" id="{74266931-1BBB-4656-B2D5-D17102276B1E}"/>
                </a:ext>
              </a:extLst>
            </p:cNvPr>
            <p:cNvSpPr txBox="1">
              <a:spLocks/>
            </p:cNvSpPr>
            <p:nvPr/>
          </p:nvSpPr>
          <p:spPr bwMode="auto">
            <a:xfrm>
              <a:off x="6778200" y="6031418"/>
              <a:ext cx="106516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SSD</a:t>
              </a:r>
            </a:p>
          </p:txBody>
        </p:sp>
      </p:grpSp>
    </p:spTree>
    <p:extLst>
      <p:ext uri="{BB962C8B-B14F-4D97-AF65-F5344CB8AC3E}">
        <p14:creationId xmlns:p14="http://schemas.microsoft.com/office/powerpoint/2010/main" val="286394651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(5/6)</a:t>
            </a:r>
            <a:r>
              <a:rPr lang="zh-TW" altLang="en-US" b="0" dirty="0">
                <a:solidFill>
                  <a:srgbClr val="000000"/>
                </a:solidFill>
              </a:rPr>
              <a:t> － 嬰兒臉部資料集 </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9248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將嬰兒臉部狀態分為三類：</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無遮蔽：五官皆未被遮蔽，為安全狀態。</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遮蔽物為奶嘴：正在使用奶嘴，為安全狀態。</a:t>
            </a:r>
            <a:endParaRPr lang="en-US" altLang="zh-TW" dirty="0">
              <a:solidFill>
                <a:srgbClr val="000000"/>
              </a:solidFill>
            </a:endParaRPr>
          </a:p>
          <a:p>
            <a:pPr marL="914400" lvl="1" indent="-457200">
              <a:spcBef>
                <a:spcPts val="0"/>
              </a:spcBef>
              <a:spcAft>
                <a:spcPts val="1200"/>
              </a:spcAft>
              <a:buFont typeface="+mj-lt"/>
              <a:buAutoNum type="arabicParenR"/>
            </a:pPr>
            <a:r>
              <a:rPr lang="zh-TW" altLang="en-US" dirty="0">
                <a:solidFill>
                  <a:srgbClr val="000000"/>
                </a:solidFill>
              </a:rPr>
              <a:t>遮蔽物非奶嘴：遭嘔吐物或毛巾等遮蓋，為警示。</a:t>
            </a:r>
            <a:endParaRPr lang="en-US" altLang="zh-TW" dirty="0">
              <a:solidFill>
                <a:srgbClr val="000000"/>
              </a:solidFill>
            </a:endParaRPr>
          </a:p>
        </p:txBody>
      </p:sp>
      <p:grpSp>
        <p:nvGrpSpPr>
          <p:cNvPr id="25" name="群組 24">
            <a:extLst>
              <a:ext uri="{FF2B5EF4-FFF2-40B4-BE49-F238E27FC236}">
                <a16:creationId xmlns:a16="http://schemas.microsoft.com/office/drawing/2014/main" id="{84AC7F1C-2ABF-4308-9963-99E00F695126}"/>
              </a:ext>
            </a:extLst>
          </p:cNvPr>
          <p:cNvGrpSpPr/>
          <p:nvPr/>
        </p:nvGrpSpPr>
        <p:grpSpPr>
          <a:xfrm>
            <a:off x="1009440" y="4238010"/>
            <a:ext cx="7814952" cy="2018328"/>
            <a:chOff x="910310" y="4086476"/>
            <a:chExt cx="7814952" cy="2018328"/>
          </a:xfrm>
        </p:grpSpPr>
        <p:pic>
          <p:nvPicPr>
            <p:cNvPr id="26" name="圖片 25">
              <a:extLst>
                <a:ext uri="{FF2B5EF4-FFF2-40B4-BE49-F238E27FC236}">
                  <a16:creationId xmlns:a16="http://schemas.microsoft.com/office/drawing/2014/main" id="{0718997A-BB17-4D88-A9E8-24B759BB46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7020" y="4086476"/>
              <a:ext cx="3538242" cy="1620000"/>
            </a:xfrm>
            <a:prstGeom prst="rect">
              <a:avLst/>
            </a:prstGeom>
          </p:spPr>
        </p:pic>
        <p:pic>
          <p:nvPicPr>
            <p:cNvPr id="27" name="圖片 26">
              <a:extLst>
                <a:ext uri="{FF2B5EF4-FFF2-40B4-BE49-F238E27FC236}">
                  <a16:creationId xmlns:a16="http://schemas.microsoft.com/office/drawing/2014/main" id="{F1B910D5-CA50-44FC-9CDD-3F88F40567D7}"/>
                </a:ext>
              </a:extLst>
            </p:cNvPr>
            <p:cNvPicPr>
              <a:picLocks noChangeAspect="1"/>
            </p:cNvPicPr>
            <p:nvPr/>
          </p:nvPicPr>
          <p:blipFill rotWithShape="1">
            <a:blip r:embed="rId4">
              <a:extLst>
                <a:ext uri="{28A0092B-C50C-407E-A947-70E740481C1C}">
                  <a14:useLocalDpi xmlns:a14="http://schemas.microsoft.com/office/drawing/2010/main" val="0"/>
                </a:ext>
              </a:extLst>
            </a:blip>
            <a:srcRect r="54715"/>
            <a:stretch/>
          </p:blipFill>
          <p:spPr>
            <a:xfrm>
              <a:off x="3059832" y="4086476"/>
              <a:ext cx="1602311" cy="1620000"/>
            </a:xfrm>
            <a:prstGeom prst="rect">
              <a:avLst/>
            </a:prstGeom>
          </p:spPr>
        </p:pic>
        <p:pic>
          <p:nvPicPr>
            <p:cNvPr id="28" name="圖片 27">
              <a:extLst>
                <a:ext uri="{FF2B5EF4-FFF2-40B4-BE49-F238E27FC236}">
                  <a16:creationId xmlns:a16="http://schemas.microsoft.com/office/drawing/2014/main" id="{DFA243E9-B091-43C3-AFF3-F92920FD659E}"/>
                </a:ext>
              </a:extLst>
            </p:cNvPr>
            <p:cNvPicPr>
              <a:picLocks noChangeAspect="1"/>
            </p:cNvPicPr>
            <p:nvPr/>
          </p:nvPicPr>
          <p:blipFill rotWithShape="1">
            <a:blip r:embed="rId5">
              <a:extLst>
                <a:ext uri="{28A0092B-C50C-407E-A947-70E740481C1C}">
                  <a14:useLocalDpi xmlns:a14="http://schemas.microsoft.com/office/drawing/2010/main" val="0"/>
                </a:ext>
              </a:extLst>
            </a:blip>
            <a:srcRect l="54734"/>
            <a:stretch/>
          </p:blipFill>
          <p:spPr>
            <a:xfrm>
              <a:off x="910310" y="4086476"/>
              <a:ext cx="1621334" cy="1620000"/>
            </a:xfrm>
            <a:prstGeom prst="rect">
              <a:avLst/>
            </a:prstGeom>
          </p:spPr>
        </p:pic>
        <p:sp>
          <p:nvSpPr>
            <p:cNvPr id="29" name="內容版面配置區 2">
              <a:extLst>
                <a:ext uri="{FF2B5EF4-FFF2-40B4-BE49-F238E27FC236}">
                  <a16:creationId xmlns:a16="http://schemas.microsoft.com/office/drawing/2014/main" id="{59EF3935-941D-42C1-A9F6-4DCA606BD042}"/>
                </a:ext>
              </a:extLst>
            </p:cNvPr>
            <p:cNvSpPr txBox="1">
              <a:spLocks/>
            </p:cNvSpPr>
            <p:nvPr/>
          </p:nvSpPr>
          <p:spPr bwMode="auto">
            <a:xfrm>
              <a:off x="1048065" y="5715104"/>
              <a:ext cx="1345823"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無遮蔽</a:t>
              </a:r>
              <a:endParaRPr lang="en-US" altLang="zh-TW" sz="2000" dirty="0">
                <a:solidFill>
                  <a:srgbClr val="000000"/>
                </a:solidFill>
              </a:endParaRPr>
            </a:p>
          </p:txBody>
        </p:sp>
        <p:sp>
          <p:nvSpPr>
            <p:cNvPr id="30" name="內容版面配置區 2">
              <a:extLst>
                <a:ext uri="{FF2B5EF4-FFF2-40B4-BE49-F238E27FC236}">
                  <a16:creationId xmlns:a16="http://schemas.microsoft.com/office/drawing/2014/main" id="{4413E8A3-EE36-461F-B183-821AD2841EAD}"/>
                </a:ext>
              </a:extLst>
            </p:cNvPr>
            <p:cNvSpPr txBox="1">
              <a:spLocks/>
            </p:cNvSpPr>
            <p:nvPr/>
          </p:nvSpPr>
          <p:spPr bwMode="auto">
            <a:xfrm>
              <a:off x="3059831" y="5715104"/>
              <a:ext cx="1602311"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使用奶嘴</a:t>
              </a:r>
              <a:endParaRPr lang="en-US" altLang="zh-TW" sz="2000" dirty="0">
                <a:solidFill>
                  <a:srgbClr val="000000"/>
                </a:solidFill>
              </a:endParaRPr>
            </a:p>
          </p:txBody>
        </p:sp>
        <p:sp>
          <p:nvSpPr>
            <p:cNvPr id="31" name="內容版面配置區 2">
              <a:extLst>
                <a:ext uri="{FF2B5EF4-FFF2-40B4-BE49-F238E27FC236}">
                  <a16:creationId xmlns:a16="http://schemas.microsoft.com/office/drawing/2014/main" id="{983D7067-520C-4336-B895-A518F669CCF7}"/>
                </a:ext>
              </a:extLst>
            </p:cNvPr>
            <p:cNvSpPr txBox="1">
              <a:spLocks/>
            </p:cNvSpPr>
            <p:nvPr/>
          </p:nvSpPr>
          <p:spPr bwMode="auto">
            <a:xfrm>
              <a:off x="6044764" y="5715104"/>
              <a:ext cx="1822753"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zh-TW" altLang="en-US" sz="2000" dirty="0">
                  <a:solidFill>
                    <a:srgbClr val="000000"/>
                  </a:solidFill>
                </a:rPr>
                <a:t>遭異物遮蔽</a:t>
              </a:r>
              <a:endParaRPr lang="en-US" altLang="zh-TW" sz="2000" dirty="0">
                <a:solidFill>
                  <a:srgbClr val="000000"/>
                </a:solidFill>
              </a:endParaRPr>
            </a:p>
          </p:txBody>
        </p:sp>
      </p:grpSp>
    </p:spTree>
    <p:extLst>
      <p:ext uri="{BB962C8B-B14F-4D97-AF65-F5344CB8AC3E}">
        <p14:creationId xmlns:p14="http://schemas.microsoft.com/office/powerpoint/2010/main" val="3635206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臉部遮擋辨識 </a:t>
            </a:r>
            <a:r>
              <a:rPr lang="en-US" altLang="zh-TW" b="0" dirty="0">
                <a:solidFill>
                  <a:srgbClr val="000000"/>
                </a:solidFill>
              </a:rPr>
              <a:t>(6/6)</a:t>
            </a:r>
            <a:r>
              <a:rPr lang="zh-TW" altLang="en-US" b="0" dirty="0">
                <a:solidFill>
                  <a:srgbClr val="000000"/>
                </a:solidFill>
              </a:rPr>
              <a:t>－ 模型訓練</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46</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包含嬰兒正臉及側臉共</a:t>
            </a:r>
            <a:r>
              <a:rPr lang="en-US" altLang="zh-TW" dirty="0">
                <a:solidFill>
                  <a:srgbClr val="000000"/>
                </a:solidFill>
              </a:rPr>
              <a:t>3475</a:t>
            </a:r>
            <a:r>
              <a:rPr lang="zh-TW" altLang="en-US" dirty="0">
                <a:solidFill>
                  <a:srgbClr val="000000"/>
                </a:solidFill>
              </a:rPr>
              <a:t>張影像，分為訓練、測試及驗證集各</a:t>
            </a:r>
            <a:r>
              <a:rPr lang="en-US" altLang="zh-TW" dirty="0">
                <a:solidFill>
                  <a:srgbClr val="000000"/>
                </a:solidFill>
              </a:rPr>
              <a:t>70%</a:t>
            </a:r>
            <a:r>
              <a:rPr lang="zh-TW" altLang="en-US" dirty="0">
                <a:solidFill>
                  <a:srgbClr val="000000"/>
                </a:solidFill>
              </a:rPr>
              <a:t>、</a:t>
            </a:r>
            <a:r>
              <a:rPr lang="en-US" altLang="zh-TW" dirty="0">
                <a:solidFill>
                  <a:srgbClr val="000000"/>
                </a:solidFill>
              </a:rPr>
              <a:t>20%</a:t>
            </a:r>
            <a:r>
              <a:rPr lang="zh-TW" altLang="en-US" dirty="0">
                <a:solidFill>
                  <a:srgbClr val="000000"/>
                </a:solidFill>
              </a:rPr>
              <a:t>及</a:t>
            </a:r>
            <a:r>
              <a:rPr lang="en-US" altLang="zh-TW" dirty="0">
                <a:solidFill>
                  <a:srgbClr val="000000"/>
                </a:solidFill>
              </a:rPr>
              <a:t>10%</a:t>
            </a:r>
            <a:r>
              <a:rPr lang="zh-TW" altLang="en-US" dirty="0">
                <a:solidFill>
                  <a:srgbClr val="000000"/>
                </a:solidFill>
              </a:rPr>
              <a:t>，即各有</a:t>
            </a:r>
            <a:r>
              <a:rPr lang="en-US" altLang="zh-TW" dirty="0">
                <a:solidFill>
                  <a:srgbClr val="000000"/>
                </a:solidFill>
              </a:rPr>
              <a:t>2436</a:t>
            </a:r>
            <a:r>
              <a:rPr lang="zh-TW" altLang="en-US" dirty="0">
                <a:solidFill>
                  <a:srgbClr val="000000"/>
                </a:solidFill>
              </a:rPr>
              <a:t>張、</a:t>
            </a:r>
            <a:r>
              <a:rPr lang="en-US" altLang="zh-TW" dirty="0">
                <a:solidFill>
                  <a:srgbClr val="000000"/>
                </a:solidFill>
              </a:rPr>
              <a:t>697</a:t>
            </a:r>
            <a:r>
              <a:rPr lang="zh-TW" altLang="en-US" dirty="0">
                <a:solidFill>
                  <a:srgbClr val="000000"/>
                </a:solidFill>
              </a:rPr>
              <a:t>張及</a:t>
            </a:r>
            <a:r>
              <a:rPr lang="en-US" altLang="zh-TW" dirty="0">
                <a:solidFill>
                  <a:srgbClr val="000000"/>
                </a:solidFill>
              </a:rPr>
              <a:t>342</a:t>
            </a:r>
            <a:r>
              <a:rPr lang="zh-TW" altLang="en-US" dirty="0">
                <a:solidFill>
                  <a:srgbClr val="000000"/>
                </a:solidFill>
              </a:rPr>
              <a:t>張影像。</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以 </a:t>
            </a:r>
            <a:r>
              <a:rPr lang="en-US" altLang="zh-TW" dirty="0">
                <a:solidFill>
                  <a:srgbClr val="000000"/>
                </a:solidFill>
              </a:rPr>
              <a:t>ResNet50 </a:t>
            </a:r>
            <a:r>
              <a:rPr lang="zh-TW" altLang="en-US" dirty="0">
                <a:solidFill>
                  <a:srgbClr val="000000"/>
                </a:solidFill>
              </a:rPr>
              <a:t>進行臉部遮擋辨識模型之訓練，最終達成辨識三種嬰兒臉部狀態：安全、使用奶嘴及警示。</a:t>
            </a:r>
            <a:endParaRPr lang="en-US" altLang="zh-TW" dirty="0">
              <a:solidFill>
                <a:srgbClr val="000000"/>
              </a:solidFill>
            </a:endParaRPr>
          </a:p>
        </p:txBody>
      </p:sp>
    </p:spTree>
    <p:extLst>
      <p:ext uri="{BB962C8B-B14F-4D97-AF65-F5344CB8AC3E}">
        <p14:creationId xmlns:p14="http://schemas.microsoft.com/office/powerpoint/2010/main" val="47738648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47</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系統流程介紹</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姿勢辨識</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chemeClr val="bg1">
                    <a:lumMod val="65000"/>
                  </a:schemeClr>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25998513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(1/8)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48</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承前言，除臉部遮蔽可能造成嬰兒猝死症外，嬰兒做出不適當的動作也常為意外發生原因，如：側躺或趴睡時，因頸部肌肉較弱等，無力自行將臉移開；或當嬰兒自行站立，有可能跌落床面等，皆可能使嬰兒處於危險情境中。</a:t>
            </a:r>
            <a:endParaRPr lang="en-US" altLang="zh-TW" dirty="0">
              <a:solidFill>
                <a:srgbClr val="000000"/>
              </a:solidFill>
            </a:endParaRPr>
          </a:p>
        </p:txBody>
      </p:sp>
    </p:spTree>
    <p:extLst>
      <p:ext uri="{BB962C8B-B14F-4D97-AF65-F5344CB8AC3E}">
        <p14:creationId xmlns:p14="http://schemas.microsoft.com/office/powerpoint/2010/main" val="301149166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(2/8)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使用 </a:t>
            </a:r>
            <a:r>
              <a:rPr lang="en-US" altLang="zh-TW" dirty="0" err="1">
                <a:solidFill>
                  <a:srgbClr val="000000"/>
                </a:solidFill>
              </a:rPr>
              <a:t>OpenPose</a:t>
            </a:r>
            <a:r>
              <a:rPr lang="zh-TW" altLang="en-US" dirty="0">
                <a:solidFill>
                  <a:srgbClr val="000000"/>
                </a:solidFill>
              </a:rPr>
              <a:t> 及 </a:t>
            </a:r>
            <a:r>
              <a:rPr lang="en-US" altLang="zh-TW" dirty="0" err="1">
                <a:solidFill>
                  <a:srgbClr val="000000"/>
                </a:solidFill>
              </a:rPr>
              <a:t>MediaPipe</a:t>
            </a:r>
            <a:r>
              <a:rPr lang="en-US" altLang="zh-TW" dirty="0">
                <a:solidFill>
                  <a:srgbClr val="000000"/>
                </a:solidFill>
              </a:rPr>
              <a:t> Pose</a:t>
            </a:r>
            <a:r>
              <a:rPr lang="zh-TW" altLang="en-US" dirty="0">
                <a:solidFill>
                  <a:srgbClr val="000000"/>
                </a:solidFill>
              </a:rPr>
              <a:t> 等演算法進行嬰兒骨架偵測，需特定情境才有較佳結果。</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平躺：</a:t>
            </a:r>
            <a:endParaRPr lang="en-US" altLang="zh-TW" dirty="0">
              <a:solidFill>
                <a:srgbClr val="000000"/>
              </a:solidFill>
            </a:endParaRPr>
          </a:p>
        </p:txBody>
      </p:sp>
      <p:pic>
        <p:nvPicPr>
          <p:cNvPr id="8" name="圖片 7">
            <a:extLst>
              <a:ext uri="{FF2B5EF4-FFF2-40B4-BE49-F238E27FC236}">
                <a16:creationId xmlns:a16="http://schemas.microsoft.com/office/drawing/2014/main" id="{475A789C-BA75-4526-AF98-3B204699FC2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15569" y="2962135"/>
            <a:ext cx="1619415" cy="2880000"/>
          </a:xfrm>
          <a:prstGeom prst="rect">
            <a:avLst/>
          </a:prstGeom>
        </p:spPr>
      </p:pic>
      <p:pic>
        <p:nvPicPr>
          <p:cNvPr id="10" name="圖片 9">
            <a:extLst>
              <a:ext uri="{FF2B5EF4-FFF2-40B4-BE49-F238E27FC236}">
                <a16:creationId xmlns:a16="http://schemas.microsoft.com/office/drawing/2014/main" id="{61517A42-AFAC-4A8E-9FD3-F2B43899553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46833" y="2964691"/>
            <a:ext cx="1619415" cy="2880000"/>
          </a:xfrm>
          <a:prstGeom prst="rect">
            <a:avLst/>
          </a:prstGeom>
        </p:spPr>
      </p:pic>
      <p:pic>
        <p:nvPicPr>
          <p:cNvPr id="12" name="圖片 11">
            <a:extLst>
              <a:ext uri="{FF2B5EF4-FFF2-40B4-BE49-F238E27FC236}">
                <a16:creationId xmlns:a16="http://schemas.microsoft.com/office/drawing/2014/main" id="{F6C63444-BC68-431C-A03E-FD841D9CA2C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473637" y="2962135"/>
            <a:ext cx="1619413" cy="2880000"/>
          </a:xfrm>
          <a:prstGeom prst="rect">
            <a:avLst/>
          </a:prstGeom>
        </p:spPr>
      </p:pic>
      <p:sp>
        <p:nvSpPr>
          <p:cNvPr id="17" name="內容版面配置區 2">
            <a:extLst>
              <a:ext uri="{FF2B5EF4-FFF2-40B4-BE49-F238E27FC236}">
                <a16:creationId xmlns:a16="http://schemas.microsoft.com/office/drawing/2014/main" id="{B4EF52F6-CC5A-4F1C-BE42-921768CF71E5}"/>
              </a:ext>
            </a:extLst>
          </p:cNvPr>
          <p:cNvSpPr txBox="1">
            <a:spLocks/>
          </p:cNvSpPr>
          <p:nvPr/>
        </p:nvSpPr>
        <p:spPr bwMode="auto">
          <a:xfrm>
            <a:off x="2491255" y="5866638"/>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原始影像</a:t>
            </a:r>
            <a:endParaRPr lang="en-US" altLang="zh-TW" sz="2000" dirty="0">
              <a:solidFill>
                <a:srgbClr val="000000"/>
              </a:solidFill>
            </a:endParaRPr>
          </a:p>
        </p:txBody>
      </p:sp>
      <p:sp>
        <p:nvSpPr>
          <p:cNvPr id="18" name="內容版面配置區 2">
            <a:extLst>
              <a:ext uri="{FF2B5EF4-FFF2-40B4-BE49-F238E27FC236}">
                <a16:creationId xmlns:a16="http://schemas.microsoft.com/office/drawing/2014/main" id="{FEB42BC0-41D8-4C82-8EC9-8FB98E95E7EC}"/>
              </a:ext>
            </a:extLst>
          </p:cNvPr>
          <p:cNvSpPr txBox="1">
            <a:spLocks/>
          </p:cNvSpPr>
          <p:nvPr/>
        </p:nvSpPr>
        <p:spPr bwMode="auto">
          <a:xfrm>
            <a:off x="4464452" y="5866638"/>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en-US" altLang="zh-TW" sz="2000" dirty="0" err="1">
                <a:solidFill>
                  <a:srgbClr val="000000"/>
                </a:solidFill>
              </a:rPr>
              <a:t>OpenPose</a:t>
            </a:r>
            <a:endParaRPr lang="en-US" altLang="zh-TW" sz="2000" dirty="0">
              <a:solidFill>
                <a:srgbClr val="000000"/>
              </a:solidFill>
            </a:endParaRPr>
          </a:p>
        </p:txBody>
      </p:sp>
      <p:sp>
        <p:nvSpPr>
          <p:cNvPr id="19" name="內容版面配置區 2">
            <a:extLst>
              <a:ext uri="{FF2B5EF4-FFF2-40B4-BE49-F238E27FC236}">
                <a16:creationId xmlns:a16="http://schemas.microsoft.com/office/drawing/2014/main" id="{088D9079-B9E8-454E-8390-E1CA99D7860F}"/>
              </a:ext>
            </a:extLst>
          </p:cNvPr>
          <p:cNvSpPr txBox="1">
            <a:spLocks/>
          </p:cNvSpPr>
          <p:nvPr/>
        </p:nvSpPr>
        <p:spPr bwMode="auto">
          <a:xfrm>
            <a:off x="6296619" y="5866638"/>
            <a:ext cx="2205065"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en-US" altLang="zh-TW" sz="2000" dirty="0" err="1">
                <a:solidFill>
                  <a:srgbClr val="000000"/>
                </a:solidFill>
              </a:rPr>
              <a:t>MediaPipe</a:t>
            </a:r>
            <a:r>
              <a:rPr lang="en-US" altLang="zh-TW" sz="2000" dirty="0">
                <a:solidFill>
                  <a:srgbClr val="000000"/>
                </a:solidFill>
              </a:rPr>
              <a:t> Pose</a:t>
            </a:r>
          </a:p>
        </p:txBody>
      </p:sp>
    </p:spTree>
    <p:extLst>
      <p:ext uri="{BB962C8B-B14F-4D97-AF65-F5344CB8AC3E}">
        <p14:creationId xmlns:p14="http://schemas.microsoft.com/office/powerpoint/2010/main" val="10092192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 嬰兒猝死症</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a:t>
            </a:fld>
            <a:endParaRPr lang="zh-TW" altLang="en-US"/>
          </a:p>
        </p:txBody>
      </p:sp>
      <p:sp>
        <p:nvSpPr>
          <p:cNvPr id="12" name="內容版面配置區 2">
            <a:extLst>
              <a:ext uri="{FF2B5EF4-FFF2-40B4-BE49-F238E27FC236}">
                <a16:creationId xmlns:a16="http://schemas.microsoft.com/office/drawing/2014/main" id="{ED997F86-092F-4C8C-81C5-5F5535557B8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rgbClr val="000000"/>
                </a:solidFill>
              </a:rPr>
              <a:t>三軍總醫院對於此症的說明：</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一個原本無異狀的嬰兒，</a:t>
            </a:r>
            <a:r>
              <a:rPr lang="zh-TW" altLang="en-US" dirty="0">
                <a:solidFill>
                  <a:srgbClr val="C00000"/>
                </a:solidFill>
              </a:rPr>
              <a:t>突然且無法預期的死亡</a:t>
            </a:r>
            <a:r>
              <a:rPr lang="zh-TW" altLang="en-US" dirty="0">
                <a:solidFill>
                  <a:srgbClr val="000000"/>
                </a:solidFill>
              </a:rPr>
              <a:t>，常發生在嬰兒睡眠時，並在事後的屍體解剖檢查中找不到其真正致死原因。</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凡未滿一歲的嬰幼兒皆可能發生，其中二至四個月時期尤為常見，亦可能發生在嬰兒出生一兩周內。</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目前對於此症的真正成因仍不清楚，風險因素包含嬰兒因</a:t>
            </a:r>
            <a:r>
              <a:rPr lang="zh-TW" altLang="en-US" dirty="0">
                <a:solidFill>
                  <a:srgbClr val="C00000"/>
                </a:solidFill>
              </a:rPr>
              <a:t>溢奶或嘔吐</a:t>
            </a:r>
            <a:r>
              <a:rPr lang="zh-TW" altLang="en-US" dirty="0">
                <a:solidFill>
                  <a:srgbClr val="000000"/>
                </a:solidFill>
              </a:rPr>
              <a:t>產生呼吸道緊縮反射及憋氣，或因</a:t>
            </a:r>
            <a:r>
              <a:rPr lang="zh-TW" altLang="en-US" dirty="0">
                <a:solidFill>
                  <a:srgbClr val="C00000"/>
                </a:solidFill>
              </a:rPr>
              <a:t>翻身及趴睡</a:t>
            </a:r>
            <a:r>
              <a:rPr lang="zh-TW" altLang="en-US" dirty="0">
                <a:solidFill>
                  <a:srgbClr val="000000"/>
                </a:solidFill>
              </a:rPr>
              <a:t>致使呼吸困難，而窒息死亡等原因。</a:t>
            </a:r>
          </a:p>
        </p:txBody>
      </p:sp>
    </p:spTree>
    <p:extLst>
      <p:ext uri="{BB962C8B-B14F-4D97-AF65-F5344CB8AC3E}">
        <p14:creationId xmlns:p14="http://schemas.microsoft.com/office/powerpoint/2010/main" val="79797679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3" y="188913"/>
            <a:ext cx="7924800" cy="1143000"/>
          </a:xfrm>
        </p:spPr>
        <p:txBody>
          <a:bodyPr/>
          <a:lstStyle/>
          <a:p>
            <a:r>
              <a:rPr lang="zh-TW" altLang="en-US" b="0" dirty="0">
                <a:solidFill>
                  <a:srgbClr val="000000"/>
                </a:solidFill>
              </a:rPr>
              <a:t>姿勢辨識 </a:t>
            </a:r>
            <a:r>
              <a:rPr lang="en-US" altLang="zh-TW" b="0" dirty="0">
                <a:solidFill>
                  <a:srgbClr val="000000"/>
                </a:solidFill>
              </a:rPr>
              <a:t>(3/8)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趴躺，效果不佳：</a:t>
            </a:r>
            <a:endParaRPr lang="en-US" altLang="zh-TW" dirty="0">
              <a:solidFill>
                <a:srgbClr val="000000"/>
              </a:solidFill>
            </a:endParaRPr>
          </a:p>
        </p:txBody>
      </p:sp>
      <p:pic>
        <p:nvPicPr>
          <p:cNvPr id="5" name="圖片 4">
            <a:extLst>
              <a:ext uri="{FF2B5EF4-FFF2-40B4-BE49-F238E27FC236}">
                <a16:creationId xmlns:a16="http://schemas.microsoft.com/office/drawing/2014/main" id="{811CBB5E-52E1-445B-87A8-F4E0C14409A5}"/>
              </a:ext>
            </a:extLst>
          </p:cNvPr>
          <p:cNvPicPr>
            <a:picLocks noChangeAspect="1"/>
          </p:cNvPicPr>
          <p:nvPr/>
        </p:nvPicPr>
        <p:blipFill rotWithShape="1">
          <a:blip r:embed="rId3">
            <a:extLst>
              <a:ext uri="{28A0092B-C50C-407E-A947-70E740481C1C}">
                <a14:useLocalDpi xmlns:a14="http://schemas.microsoft.com/office/drawing/2010/main" val="0"/>
              </a:ext>
            </a:extLst>
          </a:blip>
          <a:srcRect l="19309" r="13243"/>
          <a:stretch/>
        </p:blipFill>
        <p:spPr>
          <a:xfrm>
            <a:off x="797716" y="2996952"/>
            <a:ext cx="2592288" cy="2160000"/>
          </a:xfrm>
          <a:prstGeom prst="rect">
            <a:avLst/>
          </a:prstGeom>
        </p:spPr>
      </p:pic>
      <p:pic>
        <p:nvPicPr>
          <p:cNvPr id="14" name="圖片 13">
            <a:extLst>
              <a:ext uri="{FF2B5EF4-FFF2-40B4-BE49-F238E27FC236}">
                <a16:creationId xmlns:a16="http://schemas.microsoft.com/office/drawing/2014/main" id="{61C9F171-C9DA-4F9F-A0A3-E742927626F4}"/>
              </a:ext>
            </a:extLst>
          </p:cNvPr>
          <p:cNvPicPr>
            <a:picLocks noChangeAspect="1"/>
          </p:cNvPicPr>
          <p:nvPr/>
        </p:nvPicPr>
        <p:blipFill rotWithShape="1">
          <a:blip r:embed="rId4">
            <a:extLst>
              <a:ext uri="{28A0092B-C50C-407E-A947-70E740481C1C}">
                <a14:useLocalDpi xmlns:a14="http://schemas.microsoft.com/office/drawing/2010/main" val="0"/>
              </a:ext>
            </a:extLst>
          </a:blip>
          <a:srcRect l="18910" r="13642"/>
          <a:stretch/>
        </p:blipFill>
        <p:spPr>
          <a:xfrm>
            <a:off x="6232625" y="2996952"/>
            <a:ext cx="2592288" cy="2160000"/>
          </a:xfrm>
          <a:prstGeom prst="rect">
            <a:avLst/>
          </a:prstGeom>
        </p:spPr>
      </p:pic>
      <p:pic>
        <p:nvPicPr>
          <p:cNvPr id="16" name="圖片 15">
            <a:extLst>
              <a:ext uri="{FF2B5EF4-FFF2-40B4-BE49-F238E27FC236}">
                <a16:creationId xmlns:a16="http://schemas.microsoft.com/office/drawing/2014/main" id="{7DEA047E-0775-4978-B6A9-13DCF6BDD410}"/>
              </a:ext>
            </a:extLst>
          </p:cNvPr>
          <p:cNvPicPr>
            <a:picLocks noChangeAspect="1"/>
          </p:cNvPicPr>
          <p:nvPr/>
        </p:nvPicPr>
        <p:blipFill rotWithShape="1">
          <a:blip r:embed="rId5">
            <a:extLst>
              <a:ext uri="{28A0092B-C50C-407E-A947-70E740481C1C}">
                <a14:useLocalDpi xmlns:a14="http://schemas.microsoft.com/office/drawing/2010/main" val="0"/>
              </a:ext>
            </a:extLst>
          </a:blip>
          <a:srcRect l="13683" t="546" r="18871" b="-546"/>
          <a:stretch/>
        </p:blipFill>
        <p:spPr>
          <a:xfrm>
            <a:off x="3515170" y="2996952"/>
            <a:ext cx="2592289" cy="2160000"/>
          </a:xfrm>
          <a:prstGeom prst="rect">
            <a:avLst/>
          </a:prstGeom>
        </p:spPr>
      </p:pic>
      <p:sp>
        <p:nvSpPr>
          <p:cNvPr id="17" name="內容版面配置區 2">
            <a:extLst>
              <a:ext uri="{FF2B5EF4-FFF2-40B4-BE49-F238E27FC236}">
                <a16:creationId xmlns:a16="http://schemas.microsoft.com/office/drawing/2014/main" id="{B4EF52F6-CC5A-4F1C-BE42-921768CF71E5}"/>
              </a:ext>
            </a:extLst>
          </p:cNvPr>
          <p:cNvSpPr txBox="1">
            <a:spLocks/>
          </p:cNvSpPr>
          <p:nvPr/>
        </p:nvSpPr>
        <p:spPr bwMode="auto">
          <a:xfrm>
            <a:off x="1301772" y="5187987"/>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原始影像</a:t>
            </a:r>
            <a:endParaRPr lang="en-US" altLang="zh-TW" sz="2000" dirty="0">
              <a:solidFill>
                <a:srgbClr val="000000"/>
              </a:solidFill>
            </a:endParaRPr>
          </a:p>
        </p:txBody>
      </p:sp>
      <p:sp>
        <p:nvSpPr>
          <p:cNvPr id="18" name="內容版面配置區 2">
            <a:extLst>
              <a:ext uri="{FF2B5EF4-FFF2-40B4-BE49-F238E27FC236}">
                <a16:creationId xmlns:a16="http://schemas.microsoft.com/office/drawing/2014/main" id="{FEB42BC0-41D8-4C82-8EC9-8FB98E95E7EC}"/>
              </a:ext>
            </a:extLst>
          </p:cNvPr>
          <p:cNvSpPr txBox="1">
            <a:spLocks/>
          </p:cNvSpPr>
          <p:nvPr/>
        </p:nvSpPr>
        <p:spPr bwMode="auto">
          <a:xfrm>
            <a:off x="4019226" y="5192210"/>
            <a:ext cx="15841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en-US" altLang="zh-TW" sz="2000" dirty="0" err="1">
                <a:solidFill>
                  <a:srgbClr val="000000"/>
                </a:solidFill>
              </a:rPr>
              <a:t>OpenPose</a:t>
            </a:r>
            <a:endParaRPr lang="en-US" altLang="zh-TW" sz="2000" dirty="0">
              <a:solidFill>
                <a:srgbClr val="000000"/>
              </a:solidFill>
            </a:endParaRPr>
          </a:p>
        </p:txBody>
      </p:sp>
      <p:sp>
        <p:nvSpPr>
          <p:cNvPr id="19" name="內容版面配置區 2">
            <a:extLst>
              <a:ext uri="{FF2B5EF4-FFF2-40B4-BE49-F238E27FC236}">
                <a16:creationId xmlns:a16="http://schemas.microsoft.com/office/drawing/2014/main" id="{088D9079-B9E8-454E-8390-E1CA99D7860F}"/>
              </a:ext>
            </a:extLst>
          </p:cNvPr>
          <p:cNvSpPr txBox="1">
            <a:spLocks/>
          </p:cNvSpPr>
          <p:nvPr/>
        </p:nvSpPr>
        <p:spPr bwMode="auto">
          <a:xfrm>
            <a:off x="6426236" y="5191714"/>
            <a:ext cx="2205065"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en-US" altLang="zh-TW" sz="2000" dirty="0" err="1">
                <a:solidFill>
                  <a:srgbClr val="000000"/>
                </a:solidFill>
              </a:rPr>
              <a:t>MediaPipe</a:t>
            </a:r>
            <a:r>
              <a:rPr lang="en-US" altLang="zh-TW" sz="2000" dirty="0">
                <a:solidFill>
                  <a:srgbClr val="000000"/>
                </a:solidFill>
              </a:rPr>
              <a:t> Pose</a:t>
            </a:r>
          </a:p>
        </p:txBody>
      </p:sp>
    </p:spTree>
    <p:extLst>
      <p:ext uri="{BB962C8B-B14F-4D97-AF65-F5344CB8AC3E}">
        <p14:creationId xmlns:p14="http://schemas.microsoft.com/office/powerpoint/2010/main" val="346418464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(4/8)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又因本研究目標為從非限定視角辨識嬰兒動作，而骨架圖在俯視及平視中，多有相似之處。</a:t>
            </a:r>
            <a:endParaRPr lang="en-US" altLang="zh-TW" dirty="0">
              <a:solidFill>
                <a:srgbClr val="000000"/>
              </a:solidFill>
            </a:endParaRPr>
          </a:p>
        </p:txBody>
      </p:sp>
      <p:sp>
        <p:nvSpPr>
          <p:cNvPr id="17" name="內容版面配置區 2">
            <a:extLst>
              <a:ext uri="{FF2B5EF4-FFF2-40B4-BE49-F238E27FC236}">
                <a16:creationId xmlns:a16="http://schemas.microsoft.com/office/drawing/2014/main" id="{B4EF52F6-CC5A-4F1C-BE42-921768CF71E5}"/>
              </a:ext>
            </a:extLst>
          </p:cNvPr>
          <p:cNvSpPr txBox="1">
            <a:spLocks/>
          </p:cNvSpPr>
          <p:nvPr/>
        </p:nvSpPr>
        <p:spPr bwMode="auto">
          <a:xfrm>
            <a:off x="2457604" y="5885952"/>
            <a:ext cx="213395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俯視嬰兒躺姿</a:t>
            </a:r>
            <a:endParaRPr lang="en-US" altLang="zh-TW" sz="2000" dirty="0">
              <a:solidFill>
                <a:srgbClr val="000000"/>
              </a:solidFill>
            </a:endParaRPr>
          </a:p>
        </p:txBody>
      </p:sp>
      <p:sp>
        <p:nvSpPr>
          <p:cNvPr id="18" name="內容版面配置區 2">
            <a:extLst>
              <a:ext uri="{FF2B5EF4-FFF2-40B4-BE49-F238E27FC236}">
                <a16:creationId xmlns:a16="http://schemas.microsoft.com/office/drawing/2014/main" id="{FEB42BC0-41D8-4C82-8EC9-8FB98E95E7EC}"/>
              </a:ext>
            </a:extLst>
          </p:cNvPr>
          <p:cNvSpPr txBox="1">
            <a:spLocks/>
          </p:cNvSpPr>
          <p:nvPr/>
        </p:nvSpPr>
        <p:spPr bwMode="auto">
          <a:xfrm>
            <a:off x="4967294" y="5885952"/>
            <a:ext cx="213395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平視嬰兒坐姿</a:t>
            </a:r>
            <a:endParaRPr lang="en-US" altLang="zh-TW" sz="2000" dirty="0">
              <a:solidFill>
                <a:srgbClr val="000000"/>
              </a:solidFill>
            </a:endParaRPr>
          </a:p>
        </p:txBody>
      </p:sp>
      <p:pic>
        <p:nvPicPr>
          <p:cNvPr id="7" name="圖片 6">
            <a:extLst>
              <a:ext uri="{FF2B5EF4-FFF2-40B4-BE49-F238E27FC236}">
                <a16:creationId xmlns:a16="http://schemas.microsoft.com/office/drawing/2014/main" id="{ED0AAF75-7312-4FBB-9055-F707A7B6EC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5715" y="2974473"/>
            <a:ext cx="1777116" cy="2880000"/>
          </a:xfrm>
          <a:prstGeom prst="rect">
            <a:avLst/>
          </a:prstGeom>
        </p:spPr>
      </p:pic>
      <p:pic>
        <p:nvPicPr>
          <p:cNvPr id="11" name="圖片 10">
            <a:extLst>
              <a:ext uri="{FF2B5EF4-FFF2-40B4-BE49-F238E27FC236}">
                <a16:creationId xmlns:a16="http://schemas.microsoft.com/office/drawing/2014/main" id="{A3CC53C5-1EBF-40B0-B46D-22C452ACAEF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76440" y="2974473"/>
            <a:ext cx="1696287" cy="2880000"/>
          </a:xfrm>
          <a:prstGeom prst="rect">
            <a:avLst/>
          </a:prstGeom>
        </p:spPr>
      </p:pic>
    </p:spTree>
    <p:extLst>
      <p:ext uri="{BB962C8B-B14F-4D97-AF65-F5344CB8AC3E}">
        <p14:creationId xmlns:p14="http://schemas.microsoft.com/office/powerpoint/2010/main" val="188771133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(5/8)</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因此，本文最終使用深度學習技術進行嬰兒動作辨識，使用自行收集之資料集，訓練可辨識四種嬰兒基礎姿勢之模型。</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本部分流程：</a:t>
            </a:r>
            <a:endParaRPr lang="en-US" altLang="zh-TW" dirty="0">
              <a:solidFill>
                <a:srgbClr val="000000"/>
              </a:solidFill>
            </a:endParaRPr>
          </a:p>
        </p:txBody>
      </p:sp>
      <p:pic>
        <p:nvPicPr>
          <p:cNvPr id="5" name="圖片 4">
            <a:extLst>
              <a:ext uri="{FF2B5EF4-FFF2-40B4-BE49-F238E27FC236}">
                <a16:creationId xmlns:a16="http://schemas.microsoft.com/office/drawing/2014/main" id="{6EC58FDF-9344-49D1-BF0E-15076A4AF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04" y="3957931"/>
            <a:ext cx="8640000" cy="2067523"/>
          </a:xfrm>
          <a:prstGeom prst="rect">
            <a:avLst/>
          </a:prstGeom>
        </p:spPr>
      </p:pic>
    </p:spTree>
    <p:extLst>
      <p:ext uri="{BB962C8B-B14F-4D97-AF65-F5344CB8AC3E}">
        <p14:creationId xmlns:p14="http://schemas.microsoft.com/office/powerpoint/2010/main" val="113036751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(6/8) </a:t>
            </a:r>
            <a:r>
              <a:rPr lang="zh-TW" altLang="en-US" b="0" dirty="0">
                <a:solidFill>
                  <a:srgbClr val="000000"/>
                </a:solidFill>
              </a:rPr>
              <a:t>－</a:t>
            </a:r>
            <a:r>
              <a:rPr lang="en-US" altLang="zh-TW" b="0" dirty="0">
                <a:solidFill>
                  <a:srgbClr val="000000"/>
                </a:solidFill>
              </a:rPr>
              <a:t> </a:t>
            </a:r>
            <a:r>
              <a:rPr lang="zh-TW" altLang="en-US" b="0" dirty="0">
                <a:solidFill>
                  <a:srgbClr val="000000"/>
                </a:solidFill>
              </a:rPr>
              <a:t>嬰兒姿勢資料集</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起初，將嬰兒姿勢分為五類：正躺、趴睡、爬行、坐姿及站立，而趴睡及爬行兩類時常發生互相誤判。推測原因為皆腹面朝下，僅四肢及軀體不同。但若接續細分，將使分類過細。</a:t>
            </a:r>
            <a:endParaRPr lang="en-US" altLang="zh-TW" dirty="0">
              <a:solidFill>
                <a:srgbClr val="000000"/>
              </a:solidFill>
            </a:endParaRPr>
          </a:p>
        </p:txBody>
      </p:sp>
      <p:pic>
        <p:nvPicPr>
          <p:cNvPr id="7" name="圖片 6">
            <a:extLst>
              <a:ext uri="{FF2B5EF4-FFF2-40B4-BE49-F238E27FC236}">
                <a16:creationId xmlns:a16="http://schemas.microsoft.com/office/drawing/2014/main" id="{0F4CE92D-A811-440D-89BF-FC7259F4A2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137" y="3857310"/>
            <a:ext cx="2640000" cy="1980000"/>
          </a:xfrm>
          <a:prstGeom prst="rect">
            <a:avLst/>
          </a:prstGeom>
        </p:spPr>
      </p:pic>
      <p:pic>
        <p:nvPicPr>
          <p:cNvPr id="9" name="圖片 8">
            <a:extLst>
              <a:ext uri="{FF2B5EF4-FFF2-40B4-BE49-F238E27FC236}">
                <a16:creationId xmlns:a16="http://schemas.microsoft.com/office/drawing/2014/main" id="{54A45277-E032-431C-A46A-6AC5712D7C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30162" y="3833326"/>
            <a:ext cx="2640000" cy="1980000"/>
          </a:xfrm>
          <a:prstGeom prst="rect">
            <a:avLst/>
          </a:prstGeom>
        </p:spPr>
      </p:pic>
      <p:pic>
        <p:nvPicPr>
          <p:cNvPr id="11" name="圖片 10">
            <a:extLst>
              <a:ext uri="{FF2B5EF4-FFF2-40B4-BE49-F238E27FC236}">
                <a16:creationId xmlns:a16="http://schemas.microsoft.com/office/drawing/2014/main" id="{B9F48B01-8AE2-4988-8DBE-044DB1635C8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3188" y="3803798"/>
            <a:ext cx="2640000" cy="1980000"/>
          </a:xfrm>
          <a:prstGeom prst="rect">
            <a:avLst/>
          </a:prstGeom>
        </p:spPr>
      </p:pic>
      <p:sp>
        <p:nvSpPr>
          <p:cNvPr id="12" name="內容版面配置區 2">
            <a:extLst>
              <a:ext uri="{FF2B5EF4-FFF2-40B4-BE49-F238E27FC236}">
                <a16:creationId xmlns:a16="http://schemas.microsoft.com/office/drawing/2014/main" id="{C0A47E38-D324-43F2-BA9D-53C213F40BBA}"/>
              </a:ext>
            </a:extLst>
          </p:cNvPr>
          <p:cNvSpPr txBox="1">
            <a:spLocks/>
          </p:cNvSpPr>
          <p:nvPr/>
        </p:nvSpPr>
        <p:spPr bwMode="auto">
          <a:xfrm>
            <a:off x="746499" y="5873129"/>
            <a:ext cx="2561276"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四肢及軀體皆貼地</a:t>
            </a:r>
            <a:endParaRPr lang="en-US" altLang="zh-TW" sz="2000" dirty="0">
              <a:solidFill>
                <a:srgbClr val="000000"/>
              </a:solidFill>
            </a:endParaRPr>
          </a:p>
        </p:txBody>
      </p:sp>
      <p:sp>
        <p:nvSpPr>
          <p:cNvPr id="13" name="內容版面配置區 2">
            <a:extLst>
              <a:ext uri="{FF2B5EF4-FFF2-40B4-BE49-F238E27FC236}">
                <a16:creationId xmlns:a16="http://schemas.microsoft.com/office/drawing/2014/main" id="{12050B77-1EAC-4F79-8DDF-2218BA47DE8B}"/>
              </a:ext>
            </a:extLst>
          </p:cNvPr>
          <p:cNvSpPr txBox="1">
            <a:spLocks/>
          </p:cNvSpPr>
          <p:nvPr/>
        </p:nvSpPr>
        <p:spPr bwMode="auto">
          <a:xfrm>
            <a:off x="3512243" y="5873129"/>
            <a:ext cx="267583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僅手掌與小腿貼地</a:t>
            </a:r>
            <a:endParaRPr lang="en-US" altLang="zh-TW" sz="2000" dirty="0">
              <a:solidFill>
                <a:srgbClr val="000000"/>
              </a:solidFill>
            </a:endParaRPr>
          </a:p>
        </p:txBody>
      </p:sp>
      <p:sp>
        <p:nvSpPr>
          <p:cNvPr id="14" name="內容版面配置區 2">
            <a:extLst>
              <a:ext uri="{FF2B5EF4-FFF2-40B4-BE49-F238E27FC236}">
                <a16:creationId xmlns:a16="http://schemas.microsoft.com/office/drawing/2014/main" id="{6F6039EC-DE05-4B9A-B62C-42B199618E7C}"/>
              </a:ext>
            </a:extLst>
          </p:cNvPr>
          <p:cNvSpPr txBox="1">
            <a:spLocks/>
          </p:cNvSpPr>
          <p:nvPr/>
        </p:nvSpPr>
        <p:spPr bwMode="auto">
          <a:xfrm>
            <a:off x="6335269" y="5873129"/>
            <a:ext cx="267583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zh-TW" altLang="en-US" sz="2000" dirty="0">
                <a:solidFill>
                  <a:srgbClr val="000000"/>
                </a:solidFill>
              </a:rPr>
              <a:t>僅手掌與腳掌貼地</a:t>
            </a:r>
            <a:endParaRPr lang="en-US" altLang="zh-TW" sz="2000" dirty="0">
              <a:solidFill>
                <a:srgbClr val="000000"/>
              </a:solidFill>
            </a:endParaRPr>
          </a:p>
        </p:txBody>
      </p:sp>
    </p:spTree>
    <p:extLst>
      <p:ext uri="{BB962C8B-B14F-4D97-AF65-F5344CB8AC3E}">
        <p14:creationId xmlns:p14="http://schemas.microsoft.com/office/powerpoint/2010/main" val="70335123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(7/8) </a:t>
            </a:r>
            <a:r>
              <a:rPr lang="zh-TW" altLang="en-US" b="0" dirty="0">
                <a:solidFill>
                  <a:srgbClr val="000000"/>
                </a:solidFill>
              </a:rPr>
              <a:t>－</a:t>
            </a:r>
            <a:r>
              <a:rPr lang="en-US" altLang="zh-TW" b="0" dirty="0">
                <a:solidFill>
                  <a:srgbClr val="000000"/>
                </a:solidFill>
              </a:rPr>
              <a:t> </a:t>
            </a:r>
            <a:r>
              <a:rPr lang="zh-TW" altLang="en-US" b="0" dirty="0">
                <a:solidFill>
                  <a:srgbClr val="000000"/>
                </a:solidFill>
              </a:rPr>
              <a:t>嬰兒姿勢資料集</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最終，將嬰兒姿勢分為基礎四類：正躺、趴躺、坐姿及站立。</a:t>
            </a:r>
            <a:endParaRPr lang="en-US" altLang="zh-TW" dirty="0">
              <a:solidFill>
                <a:srgbClr val="000000"/>
              </a:solidFill>
            </a:endParaRPr>
          </a:p>
        </p:txBody>
      </p:sp>
      <p:pic>
        <p:nvPicPr>
          <p:cNvPr id="5" name="圖片 4">
            <a:extLst>
              <a:ext uri="{FF2B5EF4-FFF2-40B4-BE49-F238E27FC236}">
                <a16:creationId xmlns:a16="http://schemas.microsoft.com/office/drawing/2014/main" id="{3C9A7A70-AD7D-4EE0-9765-E43F4AC0ED47}"/>
              </a:ext>
            </a:extLst>
          </p:cNvPr>
          <p:cNvPicPr>
            <a:picLocks noChangeAspect="1"/>
          </p:cNvPicPr>
          <p:nvPr/>
        </p:nvPicPr>
        <p:blipFill rotWithShape="1">
          <a:blip r:embed="rId3">
            <a:extLst>
              <a:ext uri="{28A0092B-C50C-407E-A947-70E740481C1C}">
                <a14:useLocalDpi xmlns:a14="http://schemas.microsoft.com/office/drawing/2010/main" val="0"/>
              </a:ext>
            </a:extLst>
          </a:blip>
          <a:srcRect l="3693" t="55682" r="62262" b="3125"/>
          <a:stretch/>
        </p:blipFill>
        <p:spPr>
          <a:xfrm>
            <a:off x="7292010" y="3255771"/>
            <a:ext cx="1532903" cy="2160000"/>
          </a:xfrm>
          <a:prstGeom prst="rect">
            <a:avLst/>
          </a:prstGeom>
        </p:spPr>
      </p:pic>
      <p:pic>
        <p:nvPicPr>
          <p:cNvPr id="10" name="圖片 9">
            <a:extLst>
              <a:ext uri="{FF2B5EF4-FFF2-40B4-BE49-F238E27FC236}">
                <a16:creationId xmlns:a16="http://schemas.microsoft.com/office/drawing/2014/main" id="{3C90918A-2243-439E-868F-50739B4C08AE}"/>
              </a:ext>
            </a:extLst>
          </p:cNvPr>
          <p:cNvPicPr>
            <a:picLocks noChangeAspect="1"/>
          </p:cNvPicPr>
          <p:nvPr/>
        </p:nvPicPr>
        <p:blipFill rotWithShape="1">
          <a:blip r:embed="rId4">
            <a:extLst>
              <a:ext uri="{28A0092B-C50C-407E-A947-70E740481C1C}">
                <a14:useLocalDpi xmlns:a14="http://schemas.microsoft.com/office/drawing/2010/main" val="0"/>
              </a:ext>
            </a:extLst>
          </a:blip>
          <a:srcRect l="10155" t="8436" r="64435" b="47764"/>
          <a:stretch/>
        </p:blipFill>
        <p:spPr>
          <a:xfrm>
            <a:off x="5513743" y="3236824"/>
            <a:ext cx="1601798" cy="2160000"/>
          </a:xfrm>
          <a:prstGeom prst="rect">
            <a:avLst/>
          </a:prstGeom>
        </p:spPr>
      </p:pic>
      <p:pic>
        <p:nvPicPr>
          <p:cNvPr id="16" name="圖片 15">
            <a:extLst>
              <a:ext uri="{FF2B5EF4-FFF2-40B4-BE49-F238E27FC236}">
                <a16:creationId xmlns:a16="http://schemas.microsoft.com/office/drawing/2014/main" id="{D182F637-0EC0-40F1-B44F-D8812B6E2AB4}"/>
              </a:ext>
            </a:extLst>
          </p:cNvPr>
          <p:cNvPicPr>
            <a:picLocks noChangeAspect="1"/>
          </p:cNvPicPr>
          <p:nvPr/>
        </p:nvPicPr>
        <p:blipFill rotWithShape="1">
          <a:blip r:embed="rId5">
            <a:extLst>
              <a:ext uri="{28A0092B-C50C-407E-A947-70E740481C1C}">
                <a14:useLocalDpi xmlns:a14="http://schemas.microsoft.com/office/drawing/2010/main" val="0"/>
              </a:ext>
            </a:extLst>
          </a:blip>
          <a:srcRect l="61245" t="10380" r="1507" b="54579"/>
          <a:stretch/>
        </p:blipFill>
        <p:spPr>
          <a:xfrm>
            <a:off x="370946" y="3956824"/>
            <a:ext cx="2295946" cy="1440000"/>
          </a:xfrm>
          <a:prstGeom prst="rect">
            <a:avLst/>
          </a:prstGeom>
        </p:spPr>
      </p:pic>
      <p:pic>
        <p:nvPicPr>
          <p:cNvPr id="18" name="圖片 17">
            <a:extLst>
              <a:ext uri="{FF2B5EF4-FFF2-40B4-BE49-F238E27FC236}">
                <a16:creationId xmlns:a16="http://schemas.microsoft.com/office/drawing/2014/main" id="{6101356F-8920-4D04-AC71-01E9728D4AE8}"/>
              </a:ext>
            </a:extLst>
          </p:cNvPr>
          <p:cNvPicPr>
            <a:picLocks noChangeAspect="1"/>
          </p:cNvPicPr>
          <p:nvPr/>
        </p:nvPicPr>
        <p:blipFill rotWithShape="1">
          <a:blip r:embed="rId6">
            <a:extLst>
              <a:ext uri="{28A0092B-C50C-407E-A947-70E740481C1C}">
                <a14:useLocalDpi xmlns:a14="http://schemas.microsoft.com/office/drawing/2010/main" val="0"/>
              </a:ext>
            </a:extLst>
          </a:blip>
          <a:srcRect l="3294" t="58941" r="53389" b="9329"/>
          <a:stretch/>
        </p:blipFill>
        <p:spPr>
          <a:xfrm>
            <a:off x="2843361" y="3956824"/>
            <a:ext cx="2493913" cy="1440000"/>
          </a:xfrm>
          <a:prstGeom prst="rect">
            <a:avLst/>
          </a:prstGeom>
        </p:spPr>
      </p:pic>
      <p:sp>
        <p:nvSpPr>
          <p:cNvPr id="19" name="內容版面配置區 2">
            <a:extLst>
              <a:ext uri="{FF2B5EF4-FFF2-40B4-BE49-F238E27FC236}">
                <a16:creationId xmlns:a16="http://schemas.microsoft.com/office/drawing/2014/main" id="{8FAD68F3-292F-411C-8DB4-8136FA4725DF}"/>
              </a:ext>
            </a:extLst>
          </p:cNvPr>
          <p:cNvSpPr txBox="1">
            <a:spLocks/>
          </p:cNvSpPr>
          <p:nvPr/>
        </p:nvSpPr>
        <p:spPr bwMode="auto">
          <a:xfrm>
            <a:off x="974320" y="5435315"/>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(a) </a:t>
            </a:r>
            <a:r>
              <a:rPr lang="zh-TW" altLang="en-US" sz="2000" dirty="0">
                <a:solidFill>
                  <a:srgbClr val="000000"/>
                </a:solidFill>
              </a:rPr>
              <a:t>正躺</a:t>
            </a:r>
            <a:endParaRPr lang="en-US" altLang="zh-TW" sz="2000" dirty="0">
              <a:solidFill>
                <a:srgbClr val="000000"/>
              </a:solidFill>
            </a:endParaRPr>
          </a:p>
        </p:txBody>
      </p:sp>
      <p:sp>
        <p:nvSpPr>
          <p:cNvPr id="20" name="內容版面配置區 2">
            <a:extLst>
              <a:ext uri="{FF2B5EF4-FFF2-40B4-BE49-F238E27FC236}">
                <a16:creationId xmlns:a16="http://schemas.microsoft.com/office/drawing/2014/main" id="{7E48CEC4-3C28-464B-B596-08722F0BBA4E}"/>
              </a:ext>
            </a:extLst>
          </p:cNvPr>
          <p:cNvSpPr txBox="1">
            <a:spLocks/>
          </p:cNvSpPr>
          <p:nvPr/>
        </p:nvSpPr>
        <p:spPr bwMode="auto">
          <a:xfrm>
            <a:off x="5770043" y="5435315"/>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(c) </a:t>
            </a:r>
            <a:r>
              <a:rPr lang="zh-TW" altLang="en-US" sz="2000" dirty="0">
                <a:solidFill>
                  <a:srgbClr val="000000"/>
                </a:solidFill>
              </a:rPr>
              <a:t>坐姿</a:t>
            </a:r>
            <a:endParaRPr lang="en-US" altLang="zh-TW" sz="2000" dirty="0">
              <a:solidFill>
                <a:srgbClr val="000000"/>
              </a:solidFill>
            </a:endParaRPr>
          </a:p>
        </p:txBody>
      </p:sp>
      <p:sp>
        <p:nvSpPr>
          <p:cNvPr id="21" name="內容版面配置區 2">
            <a:extLst>
              <a:ext uri="{FF2B5EF4-FFF2-40B4-BE49-F238E27FC236}">
                <a16:creationId xmlns:a16="http://schemas.microsoft.com/office/drawing/2014/main" id="{236E0CA9-26AF-491B-A7B6-7C7E1728E7C0}"/>
              </a:ext>
            </a:extLst>
          </p:cNvPr>
          <p:cNvSpPr txBox="1">
            <a:spLocks/>
          </p:cNvSpPr>
          <p:nvPr/>
        </p:nvSpPr>
        <p:spPr bwMode="auto">
          <a:xfrm>
            <a:off x="7513862" y="5431266"/>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(d) </a:t>
            </a:r>
            <a:r>
              <a:rPr lang="zh-TW" altLang="en-US" sz="2000" dirty="0">
                <a:solidFill>
                  <a:srgbClr val="000000"/>
                </a:solidFill>
              </a:rPr>
              <a:t>站立</a:t>
            </a:r>
            <a:endParaRPr lang="en-US" altLang="zh-TW" sz="2000" dirty="0">
              <a:solidFill>
                <a:srgbClr val="000000"/>
              </a:solidFill>
            </a:endParaRPr>
          </a:p>
        </p:txBody>
      </p:sp>
      <p:sp>
        <p:nvSpPr>
          <p:cNvPr id="22" name="內容版面配置區 2">
            <a:extLst>
              <a:ext uri="{FF2B5EF4-FFF2-40B4-BE49-F238E27FC236}">
                <a16:creationId xmlns:a16="http://schemas.microsoft.com/office/drawing/2014/main" id="{E524627B-CABF-4240-98FF-1112BD89C9EB}"/>
              </a:ext>
            </a:extLst>
          </p:cNvPr>
          <p:cNvSpPr txBox="1">
            <a:spLocks/>
          </p:cNvSpPr>
          <p:nvPr/>
        </p:nvSpPr>
        <p:spPr bwMode="auto">
          <a:xfrm>
            <a:off x="3545718" y="5435315"/>
            <a:ext cx="1089197" cy="38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marL="0" indent="0" algn="ctr">
              <a:spcBef>
                <a:spcPts val="0"/>
              </a:spcBef>
              <a:spcAft>
                <a:spcPts val="1200"/>
              </a:spcAft>
              <a:buNone/>
            </a:pPr>
            <a:r>
              <a:rPr lang="en-US" altLang="zh-TW" sz="2000" dirty="0">
                <a:solidFill>
                  <a:srgbClr val="000000"/>
                </a:solidFill>
              </a:rPr>
              <a:t>(b) </a:t>
            </a:r>
            <a:r>
              <a:rPr lang="zh-TW" altLang="en-US" sz="2000" dirty="0">
                <a:solidFill>
                  <a:srgbClr val="000000"/>
                </a:solidFill>
              </a:rPr>
              <a:t>趴躺</a:t>
            </a:r>
            <a:endParaRPr lang="en-US" altLang="zh-TW" sz="2000" dirty="0">
              <a:solidFill>
                <a:srgbClr val="000000"/>
              </a:solidFill>
            </a:endParaRPr>
          </a:p>
        </p:txBody>
      </p:sp>
    </p:spTree>
    <p:extLst>
      <p:ext uri="{BB962C8B-B14F-4D97-AF65-F5344CB8AC3E}">
        <p14:creationId xmlns:p14="http://schemas.microsoft.com/office/powerpoint/2010/main" val="320297076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姿勢辨識 </a:t>
            </a:r>
            <a:r>
              <a:rPr lang="en-US" altLang="zh-TW" b="0" dirty="0">
                <a:solidFill>
                  <a:srgbClr val="000000"/>
                </a:solidFill>
              </a:rPr>
              <a:t>(8/8) </a:t>
            </a:r>
            <a:r>
              <a:rPr lang="zh-TW" altLang="en-US" b="0" dirty="0">
                <a:solidFill>
                  <a:srgbClr val="000000"/>
                </a:solidFill>
              </a:rPr>
              <a:t>－</a:t>
            </a:r>
            <a:r>
              <a:rPr lang="en-US" altLang="zh-TW" b="0" dirty="0">
                <a:solidFill>
                  <a:srgbClr val="000000"/>
                </a:solidFill>
              </a:rPr>
              <a:t> </a:t>
            </a:r>
            <a:r>
              <a:rPr lang="zh-TW" altLang="en-US" b="0" dirty="0">
                <a:solidFill>
                  <a:srgbClr val="000000"/>
                </a:solidFill>
              </a:rPr>
              <a:t>模型訓練</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55</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本研究為了能有較廣泛的使用情境，所收集之嬰兒影像不限定拍攝視角，包含俯視及平視等，共</a:t>
            </a:r>
            <a:r>
              <a:rPr lang="en-US" altLang="zh-TW" dirty="0">
                <a:solidFill>
                  <a:srgbClr val="000000"/>
                </a:solidFill>
              </a:rPr>
              <a:t>15416</a:t>
            </a:r>
            <a:r>
              <a:rPr lang="zh-TW" altLang="en-US" dirty="0">
                <a:solidFill>
                  <a:srgbClr val="000000"/>
                </a:solidFill>
              </a:rPr>
              <a:t>張影像，分為訓練、測試及驗證集各</a:t>
            </a:r>
            <a:r>
              <a:rPr lang="en-US" altLang="zh-TW" dirty="0">
                <a:solidFill>
                  <a:srgbClr val="000000"/>
                </a:solidFill>
              </a:rPr>
              <a:t>70%</a:t>
            </a:r>
            <a:r>
              <a:rPr lang="zh-TW" altLang="en-US" dirty="0">
                <a:solidFill>
                  <a:srgbClr val="000000"/>
                </a:solidFill>
              </a:rPr>
              <a:t>、</a:t>
            </a:r>
            <a:r>
              <a:rPr lang="en-US" altLang="zh-TW" dirty="0">
                <a:solidFill>
                  <a:srgbClr val="000000"/>
                </a:solidFill>
              </a:rPr>
              <a:t>25%</a:t>
            </a:r>
            <a:r>
              <a:rPr lang="zh-TW" altLang="en-US" dirty="0">
                <a:solidFill>
                  <a:srgbClr val="000000"/>
                </a:solidFill>
              </a:rPr>
              <a:t>及</a:t>
            </a:r>
            <a:r>
              <a:rPr lang="en-US" altLang="zh-TW" dirty="0">
                <a:solidFill>
                  <a:srgbClr val="000000"/>
                </a:solidFill>
              </a:rPr>
              <a:t>5%</a:t>
            </a:r>
            <a:r>
              <a:rPr lang="zh-TW" altLang="en-US" dirty="0">
                <a:solidFill>
                  <a:srgbClr val="000000"/>
                </a:solidFill>
              </a:rPr>
              <a:t>，即各有</a:t>
            </a:r>
            <a:r>
              <a:rPr lang="en-US" altLang="zh-TW" dirty="0">
                <a:solidFill>
                  <a:srgbClr val="000000"/>
                </a:solidFill>
              </a:rPr>
              <a:t>10815</a:t>
            </a:r>
            <a:r>
              <a:rPr lang="zh-TW" altLang="en-US" dirty="0">
                <a:solidFill>
                  <a:srgbClr val="000000"/>
                </a:solidFill>
              </a:rPr>
              <a:t>張、</a:t>
            </a:r>
            <a:r>
              <a:rPr lang="en-US" altLang="zh-TW" dirty="0">
                <a:solidFill>
                  <a:srgbClr val="000000"/>
                </a:solidFill>
              </a:rPr>
              <a:t>3857</a:t>
            </a:r>
            <a:r>
              <a:rPr lang="zh-TW" altLang="en-US" dirty="0">
                <a:solidFill>
                  <a:srgbClr val="000000"/>
                </a:solidFill>
              </a:rPr>
              <a:t>張及</a:t>
            </a:r>
            <a:r>
              <a:rPr lang="en-US" altLang="zh-TW" dirty="0">
                <a:solidFill>
                  <a:srgbClr val="000000"/>
                </a:solidFill>
              </a:rPr>
              <a:t>744</a:t>
            </a:r>
            <a:r>
              <a:rPr lang="zh-TW" altLang="en-US" dirty="0">
                <a:solidFill>
                  <a:srgbClr val="000000"/>
                </a:solidFill>
              </a:rPr>
              <a:t>張影像</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以 </a:t>
            </a:r>
            <a:r>
              <a:rPr lang="en-US" altLang="zh-TW" dirty="0">
                <a:solidFill>
                  <a:srgbClr val="000000"/>
                </a:solidFill>
              </a:rPr>
              <a:t>ResNet50 </a:t>
            </a:r>
            <a:r>
              <a:rPr lang="zh-TW" altLang="en-US" dirty="0">
                <a:solidFill>
                  <a:srgbClr val="000000"/>
                </a:solidFill>
              </a:rPr>
              <a:t>進行姿勢辨識模型之訓練，最終達成辨識四種嬰兒姿勢：正躺、趴躺、坐姿及站立。</a:t>
            </a:r>
            <a:endParaRPr lang="en-US" altLang="zh-TW" dirty="0">
              <a:solidFill>
                <a:srgbClr val="000000"/>
              </a:solidFill>
            </a:endParaRPr>
          </a:p>
        </p:txBody>
      </p:sp>
    </p:spTree>
    <p:extLst>
      <p:ext uri="{BB962C8B-B14F-4D97-AF65-F5344CB8AC3E}">
        <p14:creationId xmlns:p14="http://schemas.microsoft.com/office/powerpoint/2010/main" val="223127370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56</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研究方法</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系統流程介紹</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a:t>
            </a:r>
            <a:endParaRPr lang="en-US" altLang="zh-TW" dirty="0">
              <a:solidFill>
                <a:schemeClr val="bg1">
                  <a:lumMod val="65000"/>
                </a:schemeClr>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危險情境判斷方法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30858079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危險情境判斷方法</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57</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在實際情境中，當嬰兒做出具危險性行為時，須持續一段時間才會導致危險發生，並不須判斷一幀畫面為警示狀態，就立即通知照護者。</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因此，本系統使用一變數累積模型判斷嬰兒狀態為警示之幀數，當此變數超過設定閥值時，才會發出警示。</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此作法不但更符合實際使用情境，亦可減少因模型辨識錯誤而誤發警報的情形。</a:t>
            </a:r>
            <a:endParaRPr lang="en-US" altLang="zh-TW" dirty="0">
              <a:solidFill>
                <a:srgbClr val="000000"/>
              </a:solidFill>
            </a:endParaRPr>
          </a:p>
        </p:txBody>
      </p:sp>
    </p:spTree>
    <p:extLst>
      <p:ext uri="{BB962C8B-B14F-4D97-AF65-F5344CB8AC3E}">
        <p14:creationId xmlns:p14="http://schemas.microsoft.com/office/powerpoint/2010/main" val="2689797651"/>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臉部偵測準確度實驗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70271157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臉部偵測準確度實驗 </a:t>
            </a:r>
            <a:r>
              <a:rPr lang="en-US" altLang="zh-TW" b="0" dirty="0">
                <a:solidFill>
                  <a:srgbClr val="000000"/>
                </a:solidFill>
              </a:rPr>
              <a:t>(1/6)</a:t>
            </a:r>
            <a:r>
              <a:rPr lang="zh-TW" altLang="en-US" b="0" dirty="0">
                <a:solidFill>
                  <a:srgbClr val="000000"/>
                </a:solidFill>
              </a:rPr>
              <a:t> － 目的</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在收集嬰兒臉部資料集時，需針對嬰兒影像擷取出臉部範圍，以接續臉部遮擋辨識階段。</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為了使本系統擁有較佳的臉部偵測準確性且兼具執行效能，分別進行臉部偵測演算法準確度與執行時間之比較實驗，驗證：</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先使用 </a:t>
            </a:r>
            <a:r>
              <a:rPr lang="en-US" altLang="zh-TW" dirty="0">
                <a:solidFill>
                  <a:srgbClr val="000000"/>
                </a:solidFill>
              </a:rPr>
              <a:t>SSD </a:t>
            </a:r>
            <a:r>
              <a:rPr lang="zh-TW" altLang="en-US" dirty="0">
                <a:solidFill>
                  <a:srgbClr val="000000"/>
                </a:solidFill>
              </a:rPr>
              <a:t>演算法，此法雖召回率低，但其準確度很高，故能利用其時間優勢。</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若 </a:t>
            </a:r>
            <a:r>
              <a:rPr lang="en-US" altLang="zh-TW" dirty="0">
                <a:solidFill>
                  <a:srgbClr val="000000"/>
                </a:solidFill>
              </a:rPr>
              <a:t>SSD</a:t>
            </a:r>
            <a:r>
              <a:rPr lang="zh-TW" altLang="en-US" dirty="0">
                <a:solidFill>
                  <a:srgbClr val="000000"/>
                </a:solidFill>
              </a:rPr>
              <a:t> 未找到嬰兒臉部，則接續使用 </a:t>
            </a:r>
            <a:r>
              <a:rPr lang="en-US" altLang="zh-TW" dirty="0" err="1">
                <a:solidFill>
                  <a:srgbClr val="000000"/>
                </a:solidFill>
              </a:rPr>
              <a:t>RetinaFace</a:t>
            </a:r>
            <a:r>
              <a:rPr lang="zh-TW" altLang="en-US" dirty="0">
                <a:solidFill>
                  <a:srgbClr val="000000"/>
                </a:solidFill>
              </a:rPr>
              <a:t> 演算法，利用其正確率及準確率皆高之優點。</a:t>
            </a:r>
            <a:endParaRPr lang="en-US" altLang="zh-TW" dirty="0">
              <a:solidFill>
                <a:srgbClr val="000000"/>
              </a:solidFill>
            </a:endParaRPr>
          </a:p>
        </p:txBody>
      </p:sp>
    </p:spTree>
    <p:extLst>
      <p:ext uri="{BB962C8B-B14F-4D97-AF65-F5344CB8AC3E}">
        <p14:creationId xmlns:p14="http://schemas.microsoft.com/office/powerpoint/2010/main" val="130817900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研究動機 － 照顧實況</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a:t>
            </a:fld>
            <a:endParaRPr lang="zh-TW" altLang="en-US"/>
          </a:p>
        </p:txBody>
      </p:sp>
      <p:sp>
        <p:nvSpPr>
          <p:cNvPr id="12" name="內容版面配置區 2">
            <a:extLst>
              <a:ext uri="{FF2B5EF4-FFF2-40B4-BE49-F238E27FC236}">
                <a16:creationId xmlns:a16="http://schemas.microsoft.com/office/drawing/2014/main" id="{ED997F86-092F-4C8C-81C5-5F5535557B8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rgbClr val="000000"/>
                </a:solidFill>
              </a:rPr>
              <a:t>嬰兒發生溢奶、物品遮蓋口鼻、自行翻身或站立時，而照護者正在泡奶或如廁，無法及時排除狀態，可能導致憾事發生。</a:t>
            </a:r>
          </a:p>
        </p:txBody>
      </p:sp>
    </p:spTree>
    <p:extLst>
      <p:ext uri="{BB962C8B-B14F-4D97-AF65-F5344CB8AC3E}">
        <p14:creationId xmlns:p14="http://schemas.microsoft.com/office/powerpoint/2010/main" val="191688675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臉部偵測準確度實驗 </a:t>
            </a:r>
            <a:r>
              <a:rPr lang="en-US" altLang="zh-TW" b="0" dirty="0">
                <a:solidFill>
                  <a:srgbClr val="000000"/>
                </a:solidFill>
              </a:rPr>
              <a:t>(2/6)</a:t>
            </a:r>
            <a:r>
              <a:rPr lang="zh-TW" altLang="en-US" b="0" dirty="0">
                <a:solidFill>
                  <a:srgbClr val="000000"/>
                </a:solidFill>
              </a:rPr>
              <a:t> － 設計</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本實驗使用</a:t>
            </a:r>
            <a:r>
              <a:rPr lang="en-US" altLang="zh-TW" dirty="0">
                <a:solidFill>
                  <a:srgbClr val="000000"/>
                </a:solidFill>
              </a:rPr>
              <a:t>3.3.1</a:t>
            </a:r>
            <a:r>
              <a:rPr lang="zh-TW" altLang="en-US" dirty="0">
                <a:solidFill>
                  <a:srgbClr val="000000"/>
                </a:solidFill>
              </a:rPr>
              <a:t>節之嬰兒姿勢資料集，分析 </a:t>
            </a:r>
            <a:r>
              <a:rPr lang="en-US" altLang="zh-TW" dirty="0">
                <a:solidFill>
                  <a:srgbClr val="000000"/>
                </a:solidFill>
              </a:rPr>
              <a:t>OpenCV</a:t>
            </a:r>
            <a:r>
              <a:rPr lang="zh-TW" altLang="en-US" dirty="0">
                <a:solidFill>
                  <a:srgbClr val="000000"/>
                </a:solidFill>
              </a:rPr>
              <a:t>、</a:t>
            </a:r>
            <a:r>
              <a:rPr lang="en-US" altLang="zh-TW" dirty="0">
                <a:solidFill>
                  <a:srgbClr val="000000"/>
                </a:solidFill>
              </a:rPr>
              <a:t>SSD</a:t>
            </a:r>
            <a:r>
              <a:rPr lang="zh-TW" altLang="en-US" dirty="0">
                <a:solidFill>
                  <a:srgbClr val="000000"/>
                </a:solidFill>
              </a:rPr>
              <a:t>、</a:t>
            </a:r>
            <a:r>
              <a:rPr lang="en-US" altLang="zh-TW" dirty="0">
                <a:solidFill>
                  <a:srgbClr val="000000"/>
                </a:solidFill>
              </a:rPr>
              <a:t>MTCNN</a:t>
            </a:r>
            <a:r>
              <a:rPr lang="zh-TW" altLang="en-US" dirty="0">
                <a:solidFill>
                  <a:srgbClr val="000000"/>
                </a:solidFill>
              </a:rPr>
              <a:t>及</a:t>
            </a:r>
            <a:r>
              <a:rPr lang="en-US" altLang="zh-TW" dirty="0" err="1">
                <a:solidFill>
                  <a:srgbClr val="000000"/>
                </a:solidFill>
              </a:rPr>
              <a:t>RetinaFace</a:t>
            </a:r>
            <a:r>
              <a:rPr lang="zh-TW" altLang="en-US" dirty="0">
                <a:solidFill>
                  <a:srgbClr val="000000"/>
                </a:solidFill>
              </a:rPr>
              <a:t> 等臉部偵測演算法，計算其臉部擷取之準確度。</a:t>
            </a:r>
            <a:endParaRPr lang="en-US" altLang="zh-TW" dirty="0">
              <a:solidFill>
                <a:srgbClr val="000000"/>
              </a:solidFill>
            </a:endParaRPr>
          </a:p>
        </p:txBody>
      </p:sp>
    </p:spTree>
    <p:extLst>
      <p:ext uri="{BB962C8B-B14F-4D97-AF65-F5344CB8AC3E}">
        <p14:creationId xmlns:p14="http://schemas.microsoft.com/office/powerpoint/2010/main" val="369893871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rPr>
              <a:t>臉部偵測準確度實驗 </a:t>
            </a:r>
            <a:r>
              <a:rPr lang="en-US" altLang="zh-TW" b="0" dirty="0">
                <a:solidFill>
                  <a:srgbClr val="000000"/>
                </a:solidFill>
              </a:rPr>
              <a:t>(3/6)</a:t>
            </a:r>
            <a:r>
              <a:rPr lang="zh-TW" altLang="en-US" b="0" dirty="0">
                <a:solidFill>
                  <a:srgbClr val="000000"/>
                </a:solidFill>
              </a:rPr>
              <a:t> － 評估方式</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61</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針對四項演算法之準確度進行比較，將嬰兒臉部偵測結果影像進行分類標註，以計算出各演算法之</a:t>
            </a:r>
            <a:r>
              <a:rPr lang="en-US" altLang="zh-TW" dirty="0">
                <a:solidFill>
                  <a:srgbClr val="000000"/>
                </a:solidFill>
              </a:rPr>
              <a:t>accuracy</a:t>
            </a:r>
            <a:r>
              <a:rPr lang="zh-TW" altLang="en-US" dirty="0">
                <a:solidFill>
                  <a:srgbClr val="000000"/>
                </a:solidFill>
              </a:rPr>
              <a:t>、</a:t>
            </a:r>
            <a:r>
              <a:rPr lang="en-US" altLang="zh-TW" dirty="0">
                <a:solidFill>
                  <a:srgbClr val="000000"/>
                </a:solidFill>
              </a:rPr>
              <a:t>precision</a:t>
            </a:r>
            <a:r>
              <a:rPr lang="zh-TW" altLang="en-US" dirty="0">
                <a:solidFill>
                  <a:srgbClr val="000000"/>
                </a:solidFill>
              </a:rPr>
              <a:t>及</a:t>
            </a:r>
            <a:r>
              <a:rPr lang="en-US" altLang="zh-TW" dirty="0">
                <a:solidFill>
                  <a:srgbClr val="000000"/>
                </a:solidFill>
              </a:rPr>
              <a:t>recall</a:t>
            </a:r>
            <a:r>
              <a:rPr lang="zh-TW" altLang="en-US" dirty="0">
                <a:solidFill>
                  <a:srgbClr val="000000"/>
                </a:solidFill>
              </a:rPr>
              <a:t>。</a:t>
            </a:r>
            <a:endParaRPr lang="en-US" altLang="zh-TW" dirty="0">
              <a:solidFill>
                <a:srgbClr val="000000"/>
              </a:solidFill>
            </a:endParaRPr>
          </a:p>
        </p:txBody>
      </p:sp>
    </p:spTree>
    <p:extLst>
      <p:ext uri="{BB962C8B-B14F-4D97-AF65-F5344CB8AC3E}">
        <p14:creationId xmlns:p14="http://schemas.microsoft.com/office/powerpoint/2010/main" val="356782861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(4/6)</a:t>
            </a:r>
            <a:r>
              <a:rPr lang="zh-TW" altLang="en-US" sz="3200" b="0" dirty="0">
                <a:solidFill>
                  <a:srgbClr val="000000"/>
                </a:solidFill>
              </a:rPr>
              <a:t>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600"/>
              </a:spcAft>
              <a:buFont typeface="Times New Roman" panose="02020603050405020304" pitchFamily="18" charset="0"/>
              <a:buChar char="•"/>
            </a:pPr>
            <a:r>
              <a:rPr lang="en-US" altLang="zh-TW" dirty="0">
                <a:solidFill>
                  <a:srgbClr val="000000"/>
                </a:solidFill>
              </a:rPr>
              <a:t>MTCNN</a:t>
            </a:r>
          </a:p>
          <a:p>
            <a:pPr lvl="1">
              <a:spcBef>
                <a:spcPts val="0"/>
              </a:spcBef>
              <a:spcAft>
                <a:spcPts val="1200"/>
              </a:spcAft>
              <a:buFont typeface="Times New Roman" panose="02020603050405020304" pitchFamily="18" charset="0"/>
              <a:buChar char="‐"/>
            </a:pPr>
            <a:r>
              <a:rPr lang="en-US" altLang="zh-TW" dirty="0">
                <a:solidFill>
                  <a:srgbClr val="000000"/>
                </a:solidFill>
              </a:rPr>
              <a:t>accuracy: 90.20%, precision:</a:t>
            </a:r>
            <a:r>
              <a:rPr lang="zh-TW" altLang="en-US" dirty="0">
                <a:solidFill>
                  <a:srgbClr val="000000"/>
                </a:solidFill>
              </a:rPr>
              <a:t> </a:t>
            </a:r>
            <a:r>
              <a:rPr lang="en-US" altLang="zh-TW" dirty="0">
                <a:solidFill>
                  <a:srgbClr val="000000"/>
                </a:solidFill>
              </a:rPr>
              <a:t>94.76%,</a:t>
            </a:r>
            <a:r>
              <a:rPr lang="zh-TW" altLang="en-US" dirty="0">
                <a:solidFill>
                  <a:srgbClr val="000000"/>
                </a:solidFill>
              </a:rPr>
              <a:t> </a:t>
            </a:r>
            <a:r>
              <a:rPr lang="en-US" altLang="zh-TW" dirty="0">
                <a:solidFill>
                  <a:srgbClr val="000000"/>
                </a:solidFill>
              </a:rPr>
              <a:t>recall:</a:t>
            </a:r>
            <a:r>
              <a:rPr lang="zh-TW" altLang="en-US" dirty="0">
                <a:solidFill>
                  <a:srgbClr val="000000"/>
                </a:solidFill>
              </a:rPr>
              <a:t> </a:t>
            </a:r>
            <a:r>
              <a:rPr lang="en-US" altLang="zh-TW" dirty="0">
                <a:solidFill>
                  <a:srgbClr val="000000"/>
                </a:solidFill>
              </a:rPr>
              <a:t>90.93%</a:t>
            </a:r>
          </a:p>
          <a:p>
            <a:pPr>
              <a:spcBef>
                <a:spcPts val="0"/>
              </a:spcBef>
              <a:spcAft>
                <a:spcPts val="600"/>
              </a:spcAft>
              <a:buFont typeface="Times New Roman" panose="02020603050405020304" pitchFamily="18" charset="0"/>
              <a:buChar char="•"/>
            </a:pPr>
            <a:r>
              <a:rPr lang="en-US" altLang="zh-TW" dirty="0" err="1">
                <a:solidFill>
                  <a:srgbClr val="000000"/>
                </a:solidFill>
              </a:rPr>
              <a:t>RetinaFace</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en-US" altLang="zh-TW" dirty="0">
                <a:solidFill>
                  <a:srgbClr val="000000"/>
                </a:solidFill>
              </a:rPr>
              <a:t>accuracy:</a:t>
            </a:r>
            <a:r>
              <a:rPr lang="zh-TW" altLang="en-US" dirty="0">
                <a:solidFill>
                  <a:srgbClr val="000000"/>
                </a:solidFill>
              </a:rPr>
              <a:t> </a:t>
            </a:r>
            <a:r>
              <a:rPr lang="en-US" altLang="zh-TW" dirty="0">
                <a:solidFill>
                  <a:srgbClr val="000000"/>
                </a:solidFill>
              </a:rPr>
              <a:t>99.78%,</a:t>
            </a:r>
            <a:r>
              <a:rPr lang="zh-TW" altLang="en-US" dirty="0">
                <a:solidFill>
                  <a:srgbClr val="000000"/>
                </a:solidFill>
              </a:rPr>
              <a:t> </a:t>
            </a:r>
            <a:r>
              <a:rPr lang="en-US" altLang="zh-TW" dirty="0">
                <a:solidFill>
                  <a:srgbClr val="000000"/>
                </a:solidFill>
              </a:rPr>
              <a:t>precision:</a:t>
            </a:r>
            <a:r>
              <a:rPr lang="zh-TW" altLang="en-US" dirty="0">
                <a:solidFill>
                  <a:srgbClr val="000000"/>
                </a:solidFill>
              </a:rPr>
              <a:t> </a:t>
            </a:r>
            <a:r>
              <a:rPr lang="en-US" altLang="zh-TW" dirty="0">
                <a:solidFill>
                  <a:srgbClr val="000000"/>
                </a:solidFill>
              </a:rPr>
              <a:t>99.75%,</a:t>
            </a:r>
            <a:r>
              <a:rPr lang="zh-TW" altLang="en-US" dirty="0">
                <a:solidFill>
                  <a:srgbClr val="000000"/>
                </a:solidFill>
              </a:rPr>
              <a:t> </a:t>
            </a:r>
            <a:r>
              <a:rPr lang="en-US" altLang="zh-TW" dirty="0">
                <a:solidFill>
                  <a:srgbClr val="000000"/>
                </a:solidFill>
              </a:rPr>
              <a:t>recall:</a:t>
            </a:r>
            <a:r>
              <a:rPr lang="zh-TW" altLang="en-US" dirty="0">
                <a:solidFill>
                  <a:srgbClr val="000000"/>
                </a:solidFill>
              </a:rPr>
              <a:t> </a:t>
            </a:r>
            <a:r>
              <a:rPr lang="en-US" altLang="zh-TW" dirty="0">
                <a:solidFill>
                  <a:srgbClr val="000000"/>
                </a:solidFill>
              </a:rPr>
              <a:t>99.91%</a:t>
            </a:r>
          </a:p>
          <a:p>
            <a:pPr>
              <a:spcBef>
                <a:spcPts val="0"/>
              </a:spcBef>
              <a:spcAft>
                <a:spcPts val="1200"/>
              </a:spcAft>
              <a:buFont typeface="Times New Roman" panose="02020603050405020304" pitchFamily="18" charset="0"/>
              <a:buChar char="•"/>
            </a:pPr>
            <a:endParaRPr lang="en-US" altLang="zh-TW" dirty="0">
              <a:solidFill>
                <a:srgbClr val="000000"/>
              </a:solidFill>
            </a:endParaRPr>
          </a:p>
        </p:txBody>
      </p:sp>
      <p:pic>
        <p:nvPicPr>
          <p:cNvPr id="10" name="圖片 9">
            <a:extLst>
              <a:ext uri="{FF2B5EF4-FFF2-40B4-BE49-F238E27FC236}">
                <a16:creationId xmlns:a16="http://schemas.microsoft.com/office/drawing/2014/main" id="{E0B3F99D-C71C-480F-9DCD-37876EDD0C9A}"/>
              </a:ext>
            </a:extLst>
          </p:cNvPr>
          <p:cNvPicPr>
            <a:picLocks noChangeAspect="1"/>
          </p:cNvPicPr>
          <p:nvPr/>
        </p:nvPicPr>
        <p:blipFill rotWithShape="1">
          <a:blip r:embed="rId3"/>
          <a:srcRect l="3323" r="1475"/>
          <a:stretch/>
        </p:blipFill>
        <p:spPr>
          <a:xfrm>
            <a:off x="546992" y="4201210"/>
            <a:ext cx="4124740" cy="1980000"/>
          </a:xfrm>
          <a:prstGeom prst="rect">
            <a:avLst/>
          </a:prstGeom>
        </p:spPr>
      </p:pic>
      <p:pic>
        <p:nvPicPr>
          <p:cNvPr id="11" name="圖片 10">
            <a:extLst>
              <a:ext uri="{FF2B5EF4-FFF2-40B4-BE49-F238E27FC236}">
                <a16:creationId xmlns:a16="http://schemas.microsoft.com/office/drawing/2014/main" id="{08DFF9EC-5658-4778-BD77-A44A973A5AB9}"/>
              </a:ext>
            </a:extLst>
          </p:cNvPr>
          <p:cNvPicPr>
            <a:picLocks noChangeAspect="1"/>
          </p:cNvPicPr>
          <p:nvPr/>
        </p:nvPicPr>
        <p:blipFill rotWithShape="1">
          <a:blip r:embed="rId4"/>
          <a:srcRect l="3796" r="1954"/>
          <a:stretch/>
        </p:blipFill>
        <p:spPr>
          <a:xfrm>
            <a:off x="4810538" y="4221088"/>
            <a:ext cx="4134679" cy="1980000"/>
          </a:xfrm>
          <a:prstGeom prst="rect">
            <a:avLst/>
          </a:prstGeom>
        </p:spPr>
      </p:pic>
    </p:spTree>
    <p:extLst>
      <p:ext uri="{BB962C8B-B14F-4D97-AF65-F5344CB8AC3E}">
        <p14:creationId xmlns:p14="http://schemas.microsoft.com/office/powerpoint/2010/main" val="313420186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(5/6)</a:t>
            </a:r>
            <a:r>
              <a:rPr lang="zh-TW" altLang="en-US" sz="3200" b="0" dirty="0">
                <a:solidFill>
                  <a:srgbClr val="000000"/>
                </a:solidFill>
              </a:rPr>
              <a:t>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63</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en-US" altLang="zh-TW" dirty="0">
                <a:solidFill>
                  <a:srgbClr val="000000"/>
                </a:solidFill>
              </a:rPr>
              <a:t>OpenCV</a:t>
            </a:r>
            <a:r>
              <a:rPr lang="zh-TW" altLang="en-US" dirty="0">
                <a:solidFill>
                  <a:srgbClr val="000000"/>
                </a:solidFill>
              </a:rPr>
              <a:t>及</a:t>
            </a:r>
            <a:r>
              <a:rPr lang="en-US" altLang="zh-TW" dirty="0">
                <a:solidFill>
                  <a:srgbClr val="000000"/>
                </a:solidFill>
              </a:rPr>
              <a:t>SSD</a:t>
            </a:r>
            <a:r>
              <a:rPr lang="zh-TW" altLang="en-US" dirty="0">
                <a:solidFill>
                  <a:srgbClr val="000000"/>
                </a:solidFill>
              </a:rPr>
              <a:t>之實驗結果中，多數影像誤判為無臉，即影像中有嬰兒臉部畫面，但演算法未偵測之，故僅關注判斷為有臉之數據。</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en-US" altLang="zh-TW" dirty="0">
                <a:solidFill>
                  <a:srgbClr val="000000"/>
                </a:solidFill>
              </a:rPr>
              <a:t>OpenCV</a:t>
            </a:r>
            <a:r>
              <a:rPr lang="en-US" altLang="zh-TW" sz="2400" dirty="0">
                <a:solidFill>
                  <a:srgbClr val="000000"/>
                </a:solidFill>
              </a:rPr>
              <a:t> – precision: 79.90%</a:t>
            </a:r>
          </a:p>
          <a:p>
            <a:pPr>
              <a:spcBef>
                <a:spcPts val="0"/>
              </a:spcBef>
              <a:spcAft>
                <a:spcPts val="1200"/>
              </a:spcAft>
              <a:buFont typeface="Times New Roman" panose="02020603050405020304" pitchFamily="18" charset="0"/>
              <a:buChar char="•"/>
            </a:pPr>
            <a:r>
              <a:rPr lang="en-US" altLang="zh-TW" dirty="0" err="1">
                <a:solidFill>
                  <a:srgbClr val="000000"/>
                </a:solidFill>
              </a:rPr>
              <a:t>RetinaFace</a:t>
            </a:r>
            <a:r>
              <a:rPr lang="en-US" altLang="zh-TW" sz="2400" dirty="0">
                <a:solidFill>
                  <a:srgbClr val="000000"/>
                </a:solidFill>
              </a:rPr>
              <a:t> – precision: 99.90%</a:t>
            </a:r>
          </a:p>
          <a:p>
            <a:pPr>
              <a:spcBef>
                <a:spcPts val="0"/>
              </a:spcBef>
              <a:spcAft>
                <a:spcPts val="1200"/>
              </a:spcAft>
              <a:buFont typeface="Times New Roman" panose="02020603050405020304" pitchFamily="18" charset="0"/>
              <a:buChar char="•"/>
            </a:pPr>
            <a:endParaRPr lang="en-US" altLang="zh-TW" dirty="0">
              <a:solidFill>
                <a:srgbClr val="000000"/>
              </a:solidFill>
            </a:endParaRPr>
          </a:p>
        </p:txBody>
      </p:sp>
      <p:pic>
        <p:nvPicPr>
          <p:cNvPr id="3" name="圖片 2">
            <a:extLst>
              <a:ext uri="{FF2B5EF4-FFF2-40B4-BE49-F238E27FC236}">
                <a16:creationId xmlns:a16="http://schemas.microsoft.com/office/drawing/2014/main" id="{0C082BB8-A7D7-4473-8E9F-00F2CD682E21}"/>
              </a:ext>
            </a:extLst>
          </p:cNvPr>
          <p:cNvPicPr>
            <a:picLocks noChangeAspect="1"/>
          </p:cNvPicPr>
          <p:nvPr/>
        </p:nvPicPr>
        <p:blipFill rotWithShape="1">
          <a:blip r:embed="rId3"/>
          <a:srcRect l="3992" r="2399"/>
          <a:stretch/>
        </p:blipFill>
        <p:spPr>
          <a:xfrm>
            <a:off x="814760" y="4581128"/>
            <a:ext cx="3855389" cy="1620000"/>
          </a:xfrm>
          <a:prstGeom prst="rect">
            <a:avLst/>
          </a:prstGeom>
        </p:spPr>
      </p:pic>
      <p:pic>
        <p:nvPicPr>
          <p:cNvPr id="5" name="圖片 4">
            <a:extLst>
              <a:ext uri="{FF2B5EF4-FFF2-40B4-BE49-F238E27FC236}">
                <a16:creationId xmlns:a16="http://schemas.microsoft.com/office/drawing/2014/main" id="{4745693E-D54B-44DE-849C-DDB35899E3EA}"/>
              </a:ext>
            </a:extLst>
          </p:cNvPr>
          <p:cNvPicPr>
            <a:picLocks noChangeAspect="1"/>
          </p:cNvPicPr>
          <p:nvPr/>
        </p:nvPicPr>
        <p:blipFill rotWithShape="1">
          <a:blip r:embed="rId4"/>
          <a:srcRect l="3282" r="1742"/>
          <a:stretch/>
        </p:blipFill>
        <p:spPr>
          <a:xfrm>
            <a:off x="4840399" y="4581128"/>
            <a:ext cx="3882226" cy="1620000"/>
          </a:xfrm>
          <a:prstGeom prst="rect">
            <a:avLst/>
          </a:prstGeom>
        </p:spPr>
      </p:pic>
    </p:spTree>
    <p:extLst>
      <p:ext uri="{BB962C8B-B14F-4D97-AF65-F5344CB8AC3E}">
        <p14:creationId xmlns:p14="http://schemas.microsoft.com/office/powerpoint/2010/main" val="212301168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rPr>
              <a:t>臉部偵測準確度實驗 </a:t>
            </a:r>
            <a:r>
              <a:rPr lang="en-US" altLang="zh-TW" sz="3200" b="0" dirty="0">
                <a:solidFill>
                  <a:srgbClr val="000000"/>
                </a:solidFill>
              </a:rPr>
              <a:t>(6/6)</a:t>
            </a:r>
            <a:r>
              <a:rPr lang="zh-TW" altLang="en-US" sz="3200" b="0" dirty="0">
                <a:solidFill>
                  <a:srgbClr val="000000"/>
                </a:solidFill>
              </a:rPr>
              <a:t> － 結果與分析</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64</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因此，透過本實驗結果可得出選用 </a:t>
            </a:r>
            <a:r>
              <a:rPr lang="en-US" altLang="zh-TW" dirty="0" err="1">
                <a:solidFill>
                  <a:srgbClr val="000000"/>
                </a:solidFill>
              </a:rPr>
              <a:t>RetinaFace</a:t>
            </a:r>
            <a:r>
              <a:rPr lang="zh-TW" altLang="en-US" dirty="0">
                <a:solidFill>
                  <a:srgbClr val="000000"/>
                </a:solidFill>
              </a:rPr>
              <a:t> 演算法進行嬰兒臉部偵測，可擁有較佳的偵測準確度。</a:t>
            </a:r>
            <a:endParaRPr lang="en-US" altLang="zh-TW" dirty="0">
              <a:solidFill>
                <a:srgbClr val="000000"/>
              </a:solidFill>
            </a:endParaRPr>
          </a:p>
        </p:txBody>
      </p:sp>
    </p:spTree>
    <p:extLst>
      <p:ext uri="{BB962C8B-B14F-4D97-AF65-F5344CB8AC3E}">
        <p14:creationId xmlns:p14="http://schemas.microsoft.com/office/powerpoint/2010/main" val="359935020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65</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臉部偵測執行時間實驗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65555074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66</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臉部遮擋辨識實驗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215627448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67</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姿勢辨識實驗</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697445976"/>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實驗設計與結果</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臉部偵測準確度實驗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臉部偵測執行時間實驗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臉部遮擋辨識實驗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姿勢辨識實驗</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影片危險偵測實驗</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48356097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69</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結論與未來展望</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結論</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未來展望</a:t>
            </a:r>
            <a:endParaRPr lang="en-US" altLang="zh-TW" dirty="0">
              <a:solidFill>
                <a:schemeClr val="bg1">
                  <a:lumMod val="65000"/>
                </a:schemeClr>
              </a:solidFill>
            </a:endParaRPr>
          </a:p>
        </p:txBody>
      </p:sp>
    </p:spTree>
    <p:extLst>
      <p:ext uri="{BB962C8B-B14F-4D97-AF65-F5344CB8AC3E}">
        <p14:creationId xmlns:p14="http://schemas.microsoft.com/office/powerpoint/2010/main" val="182962922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 現有機制</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a:t>
            </a:fld>
            <a:endParaRPr lang="zh-TW" altLang="en-US"/>
          </a:p>
        </p:txBody>
      </p:sp>
      <p:sp>
        <p:nvSpPr>
          <p:cNvPr id="5" name="內容版面配置區 2">
            <a:extLst>
              <a:ext uri="{FF2B5EF4-FFF2-40B4-BE49-F238E27FC236}">
                <a16:creationId xmlns:a16="http://schemas.microsoft.com/office/drawing/2014/main" id="{5F719FB4-7458-430A-8E5C-426A7D3AA4E2}"/>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rgbClr val="C00000"/>
                </a:solidFill>
              </a:rPr>
              <a:t>感測器</a:t>
            </a:r>
            <a:r>
              <a:rPr lang="zh-TW" altLang="en-US" dirty="0">
                <a:solidFill>
                  <a:srgbClr val="000000"/>
                </a:solidFill>
              </a:rPr>
              <a:t>量測嬰兒特定生理訊號：</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功能</a:t>
            </a:r>
            <a:r>
              <a:rPr lang="zh-TW" altLang="en-US" dirty="0">
                <a:solidFill>
                  <a:srgbClr val="C00000"/>
                </a:solidFill>
              </a:rPr>
              <a:t>單一性</a:t>
            </a:r>
            <a:r>
              <a:rPr lang="zh-TW" altLang="en-US" dirty="0">
                <a:solidFill>
                  <a:srgbClr val="000000"/>
                </a:solidFill>
              </a:rPr>
              <a:t>，若欲增加其他功能，則須裝設更多不同種類的感測器。</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可能</a:t>
            </a:r>
            <a:r>
              <a:rPr lang="zh-TW" altLang="en-US" dirty="0">
                <a:solidFill>
                  <a:srgbClr val="C00000"/>
                </a:solidFill>
              </a:rPr>
              <a:t>影響嬰兒活動</a:t>
            </a:r>
            <a:r>
              <a:rPr lang="zh-TW" altLang="en-US" dirty="0">
                <a:solidFill>
                  <a:srgbClr val="000000"/>
                </a:solidFill>
              </a:rPr>
              <a:t>，亦可能產生更多潛在的危險性，如：裝置纏繞嬰兒、孩童誤食裝置等。</a:t>
            </a:r>
            <a:endParaRPr lang="en-US" altLang="zh-TW" dirty="0">
              <a:solidFill>
                <a:srgbClr val="000000"/>
              </a:solidFill>
            </a:endParaRPr>
          </a:p>
          <a:p>
            <a:pPr>
              <a:spcBef>
                <a:spcPts val="0"/>
              </a:spcBef>
              <a:spcAft>
                <a:spcPts val="1200"/>
              </a:spcAft>
              <a:buFont typeface="Arial" panose="020B0604020202020204" pitchFamily="34" charset="0"/>
              <a:buChar char="•"/>
            </a:pPr>
            <a:r>
              <a:rPr lang="zh-TW" altLang="en-US" dirty="0">
                <a:solidFill>
                  <a:srgbClr val="C00000"/>
                </a:solidFill>
              </a:rPr>
              <a:t>電腦視覺</a:t>
            </a:r>
            <a:r>
              <a:rPr lang="zh-TW" altLang="en-US" dirty="0">
                <a:solidFill>
                  <a:srgbClr val="000000"/>
                </a:solidFill>
              </a:rPr>
              <a:t>偵測嬰兒影像：</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僅針對嬰兒呼吸頻率、面部特徵或單一狀態。</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可有更廣泛之應用。</a:t>
            </a:r>
            <a:endParaRPr lang="en-US" altLang="zh-TW" dirty="0">
              <a:solidFill>
                <a:srgbClr val="000000"/>
              </a:solidFill>
            </a:endParaRPr>
          </a:p>
        </p:txBody>
      </p:sp>
    </p:spTree>
    <p:extLst>
      <p:ext uri="{BB962C8B-B14F-4D97-AF65-F5344CB8AC3E}">
        <p14:creationId xmlns:p14="http://schemas.microsoft.com/office/powerpoint/2010/main" val="132130380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結論</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70</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基於深度學習技術，透過</a:t>
            </a:r>
            <a:r>
              <a:rPr lang="zh-TW" altLang="en-US" dirty="0">
                <a:solidFill>
                  <a:srgbClr val="C00000"/>
                </a:solidFill>
              </a:rPr>
              <a:t>嬰兒影像</a:t>
            </a:r>
            <a:r>
              <a:rPr lang="zh-TW" altLang="en-US" dirty="0">
                <a:solidFill>
                  <a:srgbClr val="000000"/>
                </a:solidFill>
              </a:rPr>
              <a: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辨識嬰兒正躺、趴睡、坐姿及站立等</a:t>
            </a:r>
            <a:r>
              <a:rPr lang="zh-TW" altLang="en-US" dirty="0">
                <a:solidFill>
                  <a:srgbClr val="C00000"/>
                </a:solidFill>
              </a:rPr>
              <a:t>姿勢</a:t>
            </a:r>
            <a:r>
              <a:rPr lang="zh-TW" altLang="en-US" dirty="0">
                <a:solidFill>
                  <a:srgbClr val="000000"/>
                </a:solidFill>
              </a:rPr>
              <a: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辨識嬰兒是否因嘔吐物、毛巾等非奶嘴之外物</a:t>
            </a:r>
            <a:r>
              <a:rPr lang="zh-TW" altLang="en-US" dirty="0">
                <a:solidFill>
                  <a:srgbClr val="C00000"/>
                </a:solidFill>
              </a:rPr>
              <a:t>遮擋臉部</a:t>
            </a:r>
            <a:r>
              <a:rPr lang="zh-TW" altLang="en-US" dirty="0">
                <a:solidFill>
                  <a:srgbClr val="000000"/>
                </a:solidFill>
              </a:rPr>
              <a:t>。</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同時監測</a:t>
            </a:r>
            <a:r>
              <a:rPr lang="zh-TW" altLang="en-US" dirty="0">
                <a:solidFill>
                  <a:srgbClr val="C00000"/>
                </a:solidFill>
              </a:rPr>
              <a:t>多種危險情境</a:t>
            </a:r>
            <a:r>
              <a:rPr lang="zh-TW" altLang="en-US" dirty="0">
                <a:solidFill>
                  <a:srgbClr val="000000"/>
                </a:solidFill>
              </a:rPr>
              <a:t>、</a:t>
            </a:r>
            <a:r>
              <a:rPr lang="zh-TW" altLang="en-US" dirty="0">
                <a:solidFill>
                  <a:srgbClr val="C00000"/>
                </a:solidFill>
              </a:rPr>
              <a:t>減少干擾</a:t>
            </a:r>
            <a:r>
              <a:rPr lang="zh-TW" altLang="en-US" dirty="0">
                <a:solidFill>
                  <a:srgbClr val="000000"/>
                </a:solidFill>
              </a:rPr>
              <a:t>嬰兒行為，且有良好的功能擴充性。</a:t>
            </a:r>
          </a:p>
        </p:txBody>
      </p:sp>
    </p:spTree>
    <p:extLst>
      <p:ext uri="{BB962C8B-B14F-4D97-AF65-F5344CB8AC3E}">
        <p14:creationId xmlns:p14="http://schemas.microsoft.com/office/powerpoint/2010/main" val="82364694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71</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2"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Arial" panose="020B0604020202020204" pitchFamily="34" charset="0"/>
              <a:buChar char="•"/>
            </a:pPr>
            <a:r>
              <a:rPr lang="zh-TW" altLang="en-US" dirty="0">
                <a:solidFill>
                  <a:schemeClr val="bg1">
                    <a:lumMod val="65000"/>
                  </a:schemeClr>
                </a:solidFill>
              </a:rPr>
              <a:t>研究動機與目的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endParaRPr lang="en-US" altLang="zh-TW" dirty="0">
              <a:solidFill>
                <a:schemeClr val="bg1">
                  <a:lumMod val="65000"/>
                </a:schemeClr>
              </a:solidFill>
            </a:endParaRPr>
          </a:p>
          <a:p>
            <a:pPr>
              <a:spcBef>
                <a:spcPts val="0"/>
              </a:spcBef>
              <a:spcAft>
                <a:spcPts val="1200"/>
              </a:spcAft>
              <a:buFont typeface="Arial" panose="020B0604020202020204" pitchFamily="34" charset="0"/>
              <a:buChar char="•"/>
            </a:pPr>
            <a:r>
              <a:rPr lang="zh-TW" altLang="en-US" dirty="0">
                <a:solidFill>
                  <a:srgbClr val="000000"/>
                </a:solidFill>
              </a:rPr>
              <a:t>結論與未來展望</a:t>
            </a:r>
            <a:endParaRPr lang="en-US" altLang="zh-TW" dirty="0">
              <a:solidFill>
                <a:srgbClr val="000000"/>
              </a:solidFill>
            </a:endParaRPr>
          </a:p>
          <a:p>
            <a:pPr lvl="1">
              <a:spcBef>
                <a:spcPts val="0"/>
              </a:spcBef>
              <a:spcAft>
                <a:spcPts val="600"/>
              </a:spcAft>
              <a:buFont typeface="Times New Roman" panose="02020603050405020304" pitchFamily="18" charset="0"/>
              <a:buChar char="⁃"/>
            </a:pPr>
            <a:r>
              <a:rPr lang="zh-TW" altLang="en-US" dirty="0">
                <a:solidFill>
                  <a:schemeClr val="bg1">
                    <a:lumMod val="65000"/>
                  </a:schemeClr>
                </a:solidFill>
              </a:rPr>
              <a:t>結論</a:t>
            </a:r>
            <a:endParaRPr lang="en-US" altLang="zh-TW" dirty="0">
              <a:solidFill>
                <a:schemeClr val="bg1">
                  <a:lumMod val="65000"/>
                </a:schemeClr>
              </a:solidFill>
            </a:endParaRPr>
          </a:p>
          <a:p>
            <a:pPr lvl="1">
              <a:spcBef>
                <a:spcPts val="0"/>
              </a:spcBef>
              <a:spcAft>
                <a:spcPts val="600"/>
              </a:spcAft>
              <a:buFont typeface="Times New Roman" panose="02020603050405020304" pitchFamily="18" charset="0"/>
              <a:buChar char="⁃"/>
            </a:pPr>
            <a:r>
              <a:rPr lang="zh-TW" altLang="en-US" dirty="0">
                <a:solidFill>
                  <a:srgbClr val="000000"/>
                </a:solidFill>
              </a:rPr>
              <a:t>未來展望</a:t>
            </a:r>
            <a:endParaRPr lang="en-US" altLang="zh-TW" dirty="0">
              <a:solidFill>
                <a:srgbClr val="000000"/>
              </a:solidFill>
            </a:endParaRPr>
          </a:p>
        </p:txBody>
      </p:sp>
    </p:spTree>
    <p:extLst>
      <p:ext uri="{BB962C8B-B14F-4D97-AF65-F5344CB8AC3E}">
        <p14:creationId xmlns:p14="http://schemas.microsoft.com/office/powerpoint/2010/main" val="11802054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未來展望</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72</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基於深度學習技術，透過</a:t>
            </a:r>
            <a:r>
              <a:rPr lang="zh-TW" altLang="en-US" dirty="0">
                <a:solidFill>
                  <a:srgbClr val="C00000"/>
                </a:solidFill>
              </a:rPr>
              <a:t>嬰兒影像</a:t>
            </a:r>
            <a:r>
              <a:rPr lang="zh-TW" altLang="en-US" dirty="0">
                <a:solidFill>
                  <a:srgbClr val="000000"/>
                </a:solidFill>
              </a:rPr>
              <a: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辨識嬰兒正躺、趴睡、坐姿及站立等</a:t>
            </a:r>
            <a:r>
              <a:rPr lang="zh-TW" altLang="en-US" dirty="0">
                <a:solidFill>
                  <a:srgbClr val="C00000"/>
                </a:solidFill>
              </a:rPr>
              <a:t>姿勢</a:t>
            </a:r>
            <a:r>
              <a:rPr lang="zh-TW" altLang="en-US" dirty="0">
                <a:solidFill>
                  <a:srgbClr val="000000"/>
                </a:solidFill>
              </a:rPr>
              <a: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辨識嬰兒是否因嘔吐物、毛巾等非奶嘴之外物</a:t>
            </a:r>
            <a:r>
              <a:rPr lang="zh-TW" altLang="en-US" dirty="0">
                <a:solidFill>
                  <a:srgbClr val="C00000"/>
                </a:solidFill>
              </a:rPr>
              <a:t>遮擋臉部</a:t>
            </a:r>
            <a:r>
              <a:rPr lang="zh-TW" altLang="en-US" dirty="0">
                <a:solidFill>
                  <a:srgbClr val="000000"/>
                </a:solidFill>
              </a:rPr>
              <a:t>。</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同時監測</a:t>
            </a:r>
            <a:r>
              <a:rPr lang="zh-TW" altLang="en-US" dirty="0">
                <a:solidFill>
                  <a:srgbClr val="C00000"/>
                </a:solidFill>
              </a:rPr>
              <a:t>多種危險情境</a:t>
            </a:r>
            <a:r>
              <a:rPr lang="zh-TW" altLang="en-US" dirty="0">
                <a:solidFill>
                  <a:srgbClr val="000000"/>
                </a:solidFill>
              </a:rPr>
              <a:t>、</a:t>
            </a:r>
            <a:r>
              <a:rPr lang="zh-TW" altLang="en-US" dirty="0">
                <a:solidFill>
                  <a:srgbClr val="C00000"/>
                </a:solidFill>
              </a:rPr>
              <a:t>減少干擾</a:t>
            </a:r>
            <a:r>
              <a:rPr lang="zh-TW" altLang="en-US" dirty="0">
                <a:solidFill>
                  <a:srgbClr val="000000"/>
                </a:solidFill>
              </a:rPr>
              <a:t>嬰兒行為，且有良好的功能擴充性。</a:t>
            </a:r>
          </a:p>
        </p:txBody>
      </p:sp>
    </p:spTree>
    <p:extLst>
      <p:ext uri="{BB962C8B-B14F-4D97-AF65-F5344CB8AC3E}">
        <p14:creationId xmlns:p14="http://schemas.microsoft.com/office/powerpoint/2010/main" val="111918680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zh-TW" altLang="en-US" sz="5400" b="1" dirty="0">
                <a:solidFill>
                  <a:srgbClr val="000000"/>
                </a:solidFill>
                <a:latin typeface="+mn-lt"/>
                <a:ea typeface="+mn-ea"/>
              </a:rPr>
              <a:t>影片展示</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73</a:t>
            </a:fld>
            <a:endParaRPr lang="zh-TW" altLang="en-US"/>
          </a:p>
        </p:txBody>
      </p:sp>
    </p:spTree>
    <p:extLst>
      <p:ext uri="{BB962C8B-B14F-4D97-AF65-F5344CB8AC3E}">
        <p14:creationId xmlns:p14="http://schemas.microsoft.com/office/powerpoint/2010/main" val="220259392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en-US" altLang="zh-TW" sz="5400" b="1" dirty="0">
                <a:solidFill>
                  <a:srgbClr val="000000"/>
                </a:solidFill>
                <a:latin typeface="+mn-lt"/>
                <a:ea typeface="+mn-ea"/>
              </a:rPr>
              <a:t>Q&amp;A</a:t>
            </a:r>
            <a:endParaRPr lang="zh-TW" altLang="en-US" sz="5400" b="1" dirty="0">
              <a:solidFill>
                <a:srgbClr val="000000"/>
              </a:solidFill>
              <a:latin typeface="+mn-lt"/>
              <a:ea typeface="+mn-ea"/>
            </a:endParaRP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74</a:t>
            </a:fld>
            <a:endParaRPr lang="zh-TW" altLang="en-US"/>
          </a:p>
        </p:txBody>
      </p:sp>
    </p:spTree>
    <p:extLst>
      <p:ext uri="{BB962C8B-B14F-4D97-AF65-F5344CB8AC3E}">
        <p14:creationId xmlns:p14="http://schemas.microsoft.com/office/powerpoint/2010/main" val="302406370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zh-TW" altLang="en-US" sz="4400" b="1" dirty="0">
                <a:solidFill>
                  <a:srgbClr val="000000"/>
                </a:solidFill>
                <a:latin typeface="+mn-lt"/>
                <a:ea typeface="+mn-ea"/>
              </a:rPr>
              <a:t>謝謝口試委員的聆聽與建議 </a:t>
            </a:r>
            <a:r>
              <a:rPr lang="en-US" altLang="zh-TW" sz="4400" b="1" dirty="0">
                <a:solidFill>
                  <a:srgbClr val="000000"/>
                </a:solidFill>
                <a:latin typeface="+mn-lt"/>
                <a:ea typeface="+mn-ea"/>
              </a:rPr>
              <a:t>!</a:t>
            </a:r>
            <a:br>
              <a:rPr lang="en-US" altLang="zh-TW" sz="4400" b="1" dirty="0">
                <a:solidFill>
                  <a:srgbClr val="000000"/>
                </a:solidFill>
                <a:latin typeface="+mn-lt"/>
                <a:ea typeface="+mn-ea"/>
              </a:rPr>
            </a:br>
            <a:r>
              <a:rPr lang="en-US" altLang="zh-TW" sz="3200" b="1" dirty="0">
                <a:solidFill>
                  <a:srgbClr val="000000"/>
                </a:solidFill>
                <a:latin typeface="+mn-lt"/>
                <a:ea typeface="+mn-ea"/>
              </a:rPr>
              <a:t>Thank you for your time and attention.</a:t>
            </a:r>
            <a:endParaRPr lang="zh-TW" altLang="en-US" sz="3200" b="1" dirty="0">
              <a:solidFill>
                <a:srgbClr val="000000"/>
              </a:solidFill>
              <a:latin typeface="+mn-lt"/>
              <a:ea typeface="+mn-ea"/>
            </a:endParaRP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75</a:t>
            </a:fld>
            <a:endParaRPr lang="zh-TW" altLang="en-US"/>
          </a:p>
        </p:txBody>
      </p:sp>
    </p:spTree>
    <p:extLst>
      <p:ext uri="{BB962C8B-B14F-4D97-AF65-F5344CB8AC3E}">
        <p14:creationId xmlns:p14="http://schemas.microsoft.com/office/powerpoint/2010/main" val="3270330060"/>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a:t>
            </a:fld>
            <a:endParaRPr lang="zh-TW" altLang="en-US"/>
          </a:p>
        </p:txBody>
      </p:sp>
      <p:sp>
        <p:nvSpPr>
          <p:cNvPr id="5" name="內容版面配置區 2">
            <a:extLst>
              <a:ext uri="{FF2B5EF4-FFF2-40B4-BE49-F238E27FC236}">
                <a16:creationId xmlns:a16="http://schemas.microsoft.com/office/drawing/2014/main" id="{04028C9B-81B8-49BE-A2A5-D62235639C60}"/>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600"/>
              </a:spcAft>
              <a:buFont typeface="Arial" panose="020B0604020202020204" pitchFamily="34" charset="0"/>
              <a:buChar char="•"/>
            </a:pPr>
            <a:r>
              <a:rPr lang="zh-TW" altLang="en-US" dirty="0">
                <a:solidFill>
                  <a:srgbClr val="000000"/>
                </a:solidFill>
              </a:rPr>
              <a:t>研究動機與目的</a:t>
            </a:r>
            <a:endParaRPr lang="en-US" altLang="zh-TW" dirty="0">
              <a:solidFill>
                <a:srgbClr val="000000"/>
              </a:solidFill>
            </a:endParaRPr>
          </a:p>
          <a:p>
            <a:pPr lvl="1">
              <a:spcBef>
                <a:spcPts val="0"/>
              </a:spcBef>
              <a:spcAft>
                <a:spcPts val="600"/>
              </a:spcAft>
              <a:buFont typeface="Arial" panose="020B0604020202020204" pitchFamily="34" charset="0"/>
              <a:buChar char="•"/>
            </a:pPr>
            <a:r>
              <a:rPr lang="zh-TW" altLang="en-US" dirty="0">
                <a:solidFill>
                  <a:schemeClr val="bg1">
                    <a:lumMod val="65000"/>
                  </a:schemeClr>
                </a:solidFill>
              </a:rPr>
              <a:t>研究動機</a:t>
            </a:r>
            <a:endParaRPr lang="en-US" altLang="zh-TW" dirty="0">
              <a:solidFill>
                <a:schemeClr val="bg1">
                  <a:lumMod val="65000"/>
                </a:schemeClr>
              </a:solidFill>
            </a:endParaRPr>
          </a:p>
          <a:p>
            <a:pPr lvl="1">
              <a:spcBef>
                <a:spcPts val="0"/>
              </a:spcBef>
              <a:spcAft>
                <a:spcPts val="1200"/>
              </a:spcAft>
              <a:buFont typeface="Arial" panose="020B0604020202020204" pitchFamily="34" charset="0"/>
              <a:buChar char="•"/>
            </a:pPr>
            <a:r>
              <a:rPr lang="zh-TW" altLang="en-US" dirty="0">
                <a:solidFill>
                  <a:srgbClr val="000000"/>
                </a:solidFill>
              </a:rPr>
              <a:t>研究目的</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相關研究</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研究方法</a:t>
            </a:r>
          </a:p>
          <a:p>
            <a:pPr>
              <a:spcBef>
                <a:spcPts val="0"/>
              </a:spcBef>
              <a:spcAft>
                <a:spcPts val="1200"/>
              </a:spcAft>
              <a:buFont typeface="Arial" panose="020B0604020202020204" pitchFamily="34" charset="0"/>
              <a:buChar char="•"/>
            </a:pPr>
            <a:r>
              <a:rPr lang="zh-TW" altLang="en-US" dirty="0">
                <a:solidFill>
                  <a:schemeClr val="bg1">
                    <a:lumMod val="65000"/>
                  </a:schemeClr>
                </a:solidFill>
              </a:rPr>
              <a:t>實驗設計與結果</a:t>
            </a:r>
          </a:p>
          <a:p>
            <a:pPr>
              <a:spcBef>
                <a:spcPts val="0"/>
              </a:spcBef>
              <a:spcAft>
                <a:spcPts val="1200"/>
              </a:spcAft>
              <a:buFont typeface="Arial" panose="020B0604020202020204" pitchFamily="34" charset="0"/>
              <a:buChar char="•"/>
            </a:pPr>
            <a:r>
              <a:rPr lang="zh-TW" altLang="en-US" dirty="0">
                <a:solidFill>
                  <a:schemeClr val="bg1">
                    <a:lumMod val="65000"/>
                  </a:schemeClr>
                </a:solidFill>
              </a:rPr>
              <a:t>結論與未來展望</a:t>
            </a:r>
          </a:p>
        </p:txBody>
      </p:sp>
    </p:spTree>
    <p:extLst>
      <p:ext uri="{BB962C8B-B14F-4D97-AF65-F5344CB8AC3E}">
        <p14:creationId xmlns:p14="http://schemas.microsoft.com/office/powerpoint/2010/main" val="3707154225"/>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研究目的 － 提出方法</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9</a:t>
            </a:fld>
            <a:endParaRPr lang="zh-TW" altLang="en-US"/>
          </a:p>
        </p:txBody>
      </p:sp>
      <p:sp>
        <p:nvSpPr>
          <p:cNvPr id="6" name="內容版面配置區 2">
            <a:extLst>
              <a:ext uri="{FF2B5EF4-FFF2-40B4-BE49-F238E27FC236}">
                <a16:creationId xmlns:a16="http://schemas.microsoft.com/office/drawing/2014/main" id="{B7B5D1CF-3151-4659-ACE7-27A7CB3EB859}"/>
              </a:ext>
            </a:extLst>
          </p:cNvPr>
          <p:cNvSpPr txBox="1">
            <a:spLocks/>
          </p:cNvSpPr>
          <p:nvPr/>
        </p:nvSpPr>
        <p:spPr bwMode="auto">
          <a:xfrm>
            <a:off x="899592" y="1857375"/>
            <a:ext cx="7693025"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a:lstStyle>
          <a:p>
            <a:pPr>
              <a:spcBef>
                <a:spcPts val="0"/>
              </a:spcBef>
              <a:spcAft>
                <a:spcPts val="1200"/>
              </a:spcAft>
              <a:buFont typeface="Times New Roman" panose="02020603050405020304" pitchFamily="18" charset="0"/>
              <a:buChar char="•"/>
            </a:pPr>
            <a:r>
              <a:rPr lang="zh-TW" altLang="en-US" dirty="0">
                <a:solidFill>
                  <a:srgbClr val="000000"/>
                </a:solidFill>
              </a:rPr>
              <a:t>基於深度學習技術，透過</a:t>
            </a:r>
            <a:r>
              <a:rPr lang="zh-TW" altLang="en-US" dirty="0">
                <a:solidFill>
                  <a:srgbClr val="C00000"/>
                </a:solidFill>
              </a:rPr>
              <a:t>嬰兒影像</a:t>
            </a:r>
            <a:r>
              <a:rPr lang="zh-TW" altLang="en-US" dirty="0">
                <a:solidFill>
                  <a:srgbClr val="000000"/>
                </a:solidFill>
              </a:rPr>
              <a: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辨識嬰兒正躺、趴睡、坐姿及站立等</a:t>
            </a:r>
            <a:r>
              <a:rPr lang="zh-TW" altLang="en-US" dirty="0">
                <a:solidFill>
                  <a:srgbClr val="C00000"/>
                </a:solidFill>
              </a:rPr>
              <a:t>姿勢</a:t>
            </a:r>
            <a:r>
              <a:rPr lang="zh-TW" altLang="en-US" dirty="0">
                <a:solidFill>
                  <a:srgbClr val="000000"/>
                </a:solidFill>
              </a:rPr>
              <a:t>。</a:t>
            </a:r>
            <a:endParaRPr lang="en-US" altLang="zh-TW" dirty="0">
              <a:solidFill>
                <a:srgbClr val="000000"/>
              </a:solidFill>
            </a:endParaRPr>
          </a:p>
          <a:p>
            <a:pPr lvl="1">
              <a:spcBef>
                <a:spcPts val="0"/>
              </a:spcBef>
              <a:spcAft>
                <a:spcPts val="1200"/>
              </a:spcAft>
              <a:buFont typeface="Times New Roman" panose="02020603050405020304" pitchFamily="18" charset="0"/>
              <a:buChar char="‐"/>
            </a:pPr>
            <a:r>
              <a:rPr lang="zh-TW" altLang="en-US" dirty="0">
                <a:solidFill>
                  <a:srgbClr val="000000"/>
                </a:solidFill>
              </a:rPr>
              <a:t>辨識嬰兒是否因嘔吐物、毛巾等非奶嘴之外物</a:t>
            </a:r>
            <a:r>
              <a:rPr lang="zh-TW" altLang="en-US" dirty="0">
                <a:solidFill>
                  <a:srgbClr val="C00000"/>
                </a:solidFill>
              </a:rPr>
              <a:t>遮擋臉部</a:t>
            </a:r>
            <a:r>
              <a:rPr lang="zh-TW" altLang="en-US" dirty="0">
                <a:solidFill>
                  <a:srgbClr val="000000"/>
                </a:solidFill>
              </a:rPr>
              <a:t>。</a:t>
            </a:r>
            <a:endParaRPr lang="en-US" altLang="zh-TW" dirty="0">
              <a:solidFill>
                <a:srgbClr val="000000"/>
              </a:solidFill>
            </a:endParaRPr>
          </a:p>
          <a:p>
            <a:pPr>
              <a:spcBef>
                <a:spcPts val="0"/>
              </a:spcBef>
              <a:spcAft>
                <a:spcPts val="1200"/>
              </a:spcAft>
              <a:buFont typeface="Times New Roman" panose="02020603050405020304" pitchFamily="18" charset="0"/>
              <a:buChar char="•"/>
            </a:pPr>
            <a:r>
              <a:rPr lang="zh-TW" altLang="en-US" dirty="0">
                <a:solidFill>
                  <a:srgbClr val="000000"/>
                </a:solidFill>
              </a:rPr>
              <a:t>同時監測</a:t>
            </a:r>
            <a:r>
              <a:rPr lang="zh-TW" altLang="en-US" dirty="0">
                <a:solidFill>
                  <a:srgbClr val="C00000"/>
                </a:solidFill>
              </a:rPr>
              <a:t>多種危險情境</a:t>
            </a:r>
            <a:r>
              <a:rPr lang="zh-TW" altLang="en-US" dirty="0">
                <a:solidFill>
                  <a:srgbClr val="000000"/>
                </a:solidFill>
              </a:rPr>
              <a:t>、</a:t>
            </a:r>
            <a:r>
              <a:rPr lang="zh-TW" altLang="en-US" dirty="0">
                <a:solidFill>
                  <a:srgbClr val="C00000"/>
                </a:solidFill>
              </a:rPr>
              <a:t>減少干擾</a:t>
            </a:r>
            <a:r>
              <a:rPr lang="zh-TW" altLang="en-US" dirty="0">
                <a:solidFill>
                  <a:srgbClr val="000000"/>
                </a:solidFill>
              </a:rPr>
              <a:t>嬰兒行為，且有良好的功能擴充性。</a:t>
            </a:r>
          </a:p>
        </p:txBody>
      </p:sp>
    </p:spTree>
    <p:extLst>
      <p:ext uri="{BB962C8B-B14F-4D97-AF65-F5344CB8AC3E}">
        <p14:creationId xmlns:p14="http://schemas.microsoft.com/office/powerpoint/2010/main" val="302912744"/>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theme/theme1.xml><?xml version="1.0" encoding="utf-8"?>
<a:theme xmlns:a="http://schemas.openxmlformats.org/drawingml/2006/main" name="佈景主題1">
  <a:themeElements>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fontScheme name="口試">
      <a:majorFont>
        <a:latin typeface="Times New Roman"/>
        <a:ea typeface="標楷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clrMap bg1="lt1" tx1="dk1" bg2="lt2" tx2="dk2" accent1="accent1" accent2="accent2" accent3="accent3" accent4="accent4" accent5="accent5" accent6="accent6" hlink="hlink" folHlink="folHlink"/>
    </a:extraClrScheme>
    <a:extraClrScheme>
      <a:clrScheme name="Capsules 2">
        <a:dk1>
          <a:srgbClr val="000000"/>
        </a:dk1>
        <a:lt1>
          <a:srgbClr val="FFFFFF"/>
        </a:lt1>
        <a:dk2>
          <a:srgbClr val="000000"/>
        </a:dk2>
        <a:lt2>
          <a:srgbClr val="808000"/>
        </a:lt2>
        <a:accent1>
          <a:srgbClr val="FFCC99"/>
        </a:accent1>
        <a:accent2>
          <a:srgbClr val="99CC00"/>
        </a:accent2>
        <a:accent3>
          <a:srgbClr val="FFFFFF"/>
        </a:accent3>
        <a:accent4>
          <a:srgbClr val="000000"/>
        </a:accent4>
        <a:accent5>
          <a:srgbClr val="FFE2CA"/>
        </a:accent5>
        <a:accent6>
          <a:srgbClr val="8AB900"/>
        </a:accent6>
        <a:hlink>
          <a:srgbClr val="336600"/>
        </a:hlink>
        <a:folHlink>
          <a:srgbClr val="FFCC00"/>
        </a:folHlink>
      </a:clrScheme>
      <a:clrMap bg1="lt1" tx1="dk1" bg2="lt2" tx2="dk2" accent1="accent1" accent2="accent2" accent3="accent3" accent4="accent4" accent5="accent5" accent6="accent6" hlink="hlink" folHlink="folHlink"/>
    </a:extraClrScheme>
    <a:extraClrScheme>
      <a:clrScheme name="Capsules 3">
        <a:dk1>
          <a:srgbClr val="006699"/>
        </a:dk1>
        <a:lt1>
          <a:srgbClr val="FFFFFF"/>
        </a:lt1>
        <a:dk2>
          <a:srgbClr val="6699FF"/>
        </a:dk2>
        <a:lt2>
          <a:srgbClr val="FFFFFF"/>
        </a:lt2>
        <a:accent1>
          <a:srgbClr val="33CCCC"/>
        </a:accent1>
        <a:accent2>
          <a:srgbClr val="006699"/>
        </a:accent2>
        <a:accent3>
          <a:srgbClr val="B8CAFF"/>
        </a:accent3>
        <a:accent4>
          <a:srgbClr val="DADADA"/>
        </a:accent4>
        <a:accent5>
          <a:srgbClr val="ADE2E2"/>
        </a:accent5>
        <a:accent6>
          <a:srgbClr val="005C8A"/>
        </a:accent6>
        <a:hlink>
          <a:srgbClr val="99CC00"/>
        </a:hlink>
        <a:folHlink>
          <a:srgbClr val="FFFFCC"/>
        </a:folHlink>
      </a:clrScheme>
      <a:clrMap bg1="dk2" tx1="lt1" bg2="dk1" tx2="lt2" accent1="accent1" accent2="accent2" accent3="accent3" accent4="accent4" accent5="accent5" accent6="accent6" hlink="hlink" folHlink="folHlink"/>
    </a:extraClrScheme>
    <a:extraClrScheme>
      <a:clrScheme name="Capsules 4">
        <a:dk1>
          <a:srgbClr val="000000"/>
        </a:dk1>
        <a:lt1>
          <a:srgbClr val="FFFFFF"/>
        </a:lt1>
        <a:dk2>
          <a:srgbClr val="9900CC"/>
        </a:dk2>
        <a:lt2>
          <a:srgbClr val="006600"/>
        </a:lt2>
        <a:accent1>
          <a:srgbClr val="33CC33"/>
        </a:accent1>
        <a:accent2>
          <a:srgbClr val="FFCC66"/>
        </a:accent2>
        <a:accent3>
          <a:srgbClr val="FFFFFF"/>
        </a:accent3>
        <a:accent4>
          <a:srgbClr val="000000"/>
        </a:accent4>
        <a:accent5>
          <a:srgbClr val="ADE2AD"/>
        </a:accent5>
        <a:accent6>
          <a:srgbClr val="E7B95C"/>
        </a:accent6>
        <a:hlink>
          <a:srgbClr val="0033CC"/>
        </a:hlink>
        <a:folHlink>
          <a:srgbClr val="CC0066"/>
        </a:folHlink>
      </a:clrScheme>
      <a:clrMap bg1="lt1" tx1="dk1" bg2="lt2" tx2="dk2" accent1="accent1" accent2="accent2" accent3="accent3" accent4="accent4" accent5="accent5" accent6="accent6" hlink="hlink" folHlink="folHlink"/>
    </a:extraClrScheme>
    <a:extraClrScheme>
      <a:clrScheme name="Capsules 5">
        <a:dk1>
          <a:srgbClr val="000066"/>
        </a:dk1>
        <a:lt1>
          <a:srgbClr val="FFFFFF"/>
        </a:lt1>
        <a:dk2>
          <a:srgbClr val="336699"/>
        </a:dk2>
        <a:lt2>
          <a:srgbClr val="FFFFEB"/>
        </a:lt2>
        <a:accent1>
          <a:srgbClr val="99CCFF"/>
        </a:accent1>
        <a:accent2>
          <a:srgbClr val="9999FF"/>
        </a:accent2>
        <a:accent3>
          <a:srgbClr val="ADB8CA"/>
        </a:accent3>
        <a:accent4>
          <a:srgbClr val="DADADA"/>
        </a:accent4>
        <a:accent5>
          <a:srgbClr val="CAE2FF"/>
        </a:accent5>
        <a:accent6>
          <a:srgbClr val="8A8AE7"/>
        </a:accent6>
        <a:hlink>
          <a:srgbClr val="CCCCFF"/>
        </a:hlink>
        <a:folHlink>
          <a:srgbClr val="C68DFF"/>
        </a:folHlink>
      </a:clrScheme>
      <a:clrMap bg1="dk2" tx1="lt1" bg2="dk1" tx2="lt2" accent1="accent1" accent2="accent2" accent3="accent3" accent4="accent4" accent5="accent5" accent6="accent6" hlink="hlink" folHlink="folHlink"/>
    </a:extraClrScheme>
    <a:extraClrScheme>
      <a:clrScheme name="Capsules 6">
        <a:dk1>
          <a:srgbClr val="808000"/>
        </a:dk1>
        <a:lt1>
          <a:srgbClr val="FFFFFF"/>
        </a:lt1>
        <a:dk2>
          <a:srgbClr val="006666"/>
        </a:dk2>
        <a:lt2>
          <a:srgbClr val="FFFFFF"/>
        </a:lt2>
        <a:accent1>
          <a:srgbClr val="FFCC66"/>
        </a:accent1>
        <a:accent2>
          <a:srgbClr val="00ACA8"/>
        </a:accent2>
        <a:accent3>
          <a:srgbClr val="AAB8B8"/>
        </a:accent3>
        <a:accent4>
          <a:srgbClr val="DADADA"/>
        </a:accent4>
        <a:accent5>
          <a:srgbClr val="FFE2B8"/>
        </a:accent5>
        <a:accent6>
          <a:srgbClr val="009B98"/>
        </a:accent6>
        <a:hlink>
          <a:srgbClr val="CCCC00"/>
        </a:hlink>
        <a:folHlink>
          <a:srgbClr val="33CCCC"/>
        </a:folHlink>
      </a:clrScheme>
      <a:clrMap bg1="dk2" tx1="lt1" bg2="dk1" tx2="lt2" accent1="accent1" accent2="accent2" accent3="accent3" accent4="accent4" accent5="accent5" accent6="accent6" hlink="hlink" folHlink="folHlink"/>
    </a:extraClrScheme>
    <a:extraClrScheme>
      <a:clrScheme name="Capsules 7">
        <a:dk1>
          <a:srgbClr val="FFFFCC"/>
        </a:dk1>
        <a:lt1>
          <a:srgbClr val="FFFFFF"/>
        </a:lt1>
        <a:dk2>
          <a:srgbClr val="660033"/>
        </a:dk2>
        <a:lt2>
          <a:srgbClr val="FFFFFF"/>
        </a:lt2>
        <a:accent1>
          <a:srgbClr val="FF9900"/>
        </a:accent1>
        <a:accent2>
          <a:srgbClr val="CC3300"/>
        </a:accent2>
        <a:accent3>
          <a:srgbClr val="B8AAAD"/>
        </a:accent3>
        <a:accent4>
          <a:srgbClr val="DADADA"/>
        </a:accent4>
        <a:accent5>
          <a:srgbClr val="FFCAAA"/>
        </a:accent5>
        <a:accent6>
          <a:srgbClr val="B92D00"/>
        </a:accent6>
        <a:hlink>
          <a:srgbClr val="FFCC00"/>
        </a:hlink>
        <a:folHlink>
          <a:srgbClr val="FFCC99"/>
        </a:folHlink>
      </a:clrScheme>
      <a:clrMap bg1="dk2" tx1="lt1" bg2="dk1" tx2="lt2" accent1="accent1" accent2="accent2" accent3="accent3" accent4="accent4" accent5="accent5" accent6="accent6" hlink="hlink" folHlink="folHlink"/>
    </a:extraClrScheme>
    <a:extraClrScheme>
      <a:clrScheme name="Capsules 8">
        <a:dk1>
          <a:srgbClr val="FF0000"/>
        </a:dk1>
        <a:lt1>
          <a:srgbClr val="FFFFFF"/>
        </a:lt1>
        <a:dk2>
          <a:srgbClr val="000000"/>
        </a:dk2>
        <a:lt2>
          <a:srgbClr val="FFFFFF"/>
        </a:lt2>
        <a:accent1>
          <a:srgbClr val="FFCC00"/>
        </a:accent1>
        <a:accent2>
          <a:srgbClr val="CC3300"/>
        </a:accent2>
        <a:accent3>
          <a:srgbClr val="AAAAAA"/>
        </a:accent3>
        <a:accent4>
          <a:srgbClr val="DADADA"/>
        </a:accent4>
        <a:accent5>
          <a:srgbClr val="FFE2AA"/>
        </a:accent5>
        <a:accent6>
          <a:srgbClr val="B92D00"/>
        </a:accent6>
        <a:hlink>
          <a:srgbClr val="FF6600"/>
        </a:hlink>
        <a:folHlink>
          <a:srgbClr val="FF7C8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47462</TotalTime>
  <Words>8802</Words>
  <Application>Microsoft Office PowerPoint</Application>
  <PresentationFormat>如螢幕大小 (4:3)</PresentationFormat>
  <Paragraphs>675</Paragraphs>
  <Slides>75</Slides>
  <Notes>75</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75</vt:i4>
      </vt:variant>
    </vt:vector>
  </HeadingPairs>
  <TitlesOfParts>
    <vt:vector size="82" baseType="lpstr">
      <vt:lpstr>新細明體</vt:lpstr>
      <vt:lpstr>標楷體</vt:lpstr>
      <vt:lpstr>Arial</vt:lpstr>
      <vt:lpstr>Calibri</vt:lpstr>
      <vt:lpstr>Times New Roman</vt:lpstr>
      <vt:lpstr>Wingdings</vt:lpstr>
      <vt:lpstr>佈景主題1</vt:lpstr>
      <vt:lpstr>PowerPoint 簡報</vt:lpstr>
      <vt:lpstr>大綱</vt:lpstr>
      <vt:lpstr>大綱</vt:lpstr>
      <vt:lpstr>研究動機 － 嬰兒死亡主因</vt:lpstr>
      <vt:lpstr>研究動機 － 嬰兒猝死症</vt:lpstr>
      <vt:lpstr>研究動機 － 照顧實況</vt:lpstr>
      <vt:lpstr>研究動機 － 現有機制</vt:lpstr>
      <vt:lpstr>大綱</vt:lpstr>
      <vt:lpstr>研究目的 － 提出方法</vt:lpstr>
      <vt:lpstr>大綱</vt:lpstr>
      <vt:lpstr>嬰兒猝死症 (1/4)</vt:lpstr>
      <vt:lpstr>嬰兒猝死症 (2/4)</vt:lpstr>
      <vt:lpstr>嬰兒猝死症 (3/4)</vt:lpstr>
      <vt:lpstr>嬰兒猝死症 (4/4)</vt:lpstr>
      <vt:lpstr>大綱</vt:lpstr>
      <vt:lpstr>嬰兒監測系統 － 感測器 (1/5)</vt:lpstr>
      <vt:lpstr>嬰兒監測系統 － 感測器 (2/5)</vt:lpstr>
      <vt:lpstr>嬰兒監測系統 － 感測器 (3/5)</vt:lpstr>
      <vt:lpstr>嬰兒監測系統 － 感測器 (4/5)</vt:lpstr>
      <vt:lpstr>嬰兒監測系統 － 感測器 (5/5)</vt:lpstr>
      <vt:lpstr>大綱</vt:lpstr>
      <vt:lpstr>嬰兒監測系統 － 影像式 (1/6)</vt:lpstr>
      <vt:lpstr>嬰兒監測系統 － 影像式 (2/6)</vt:lpstr>
      <vt:lpstr>嬰兒監測系統 － 影像式 (3/6)</vt:lpstr>
      <vt:lpstr>嬰兒監測系統 － 影像式 (4/6)</vt:lpstr>
      <vt:lpstr>嬰兒監測系統 － 影像式 (5/6)</vt:lpstr>
      <vt:lpstr>嬰兒監測系統 － 影像式 (6/6)</vt:lpstr>
      <vt:lpstr>大綱</vt:lpstr>
      <vt:lpstr>ResNet (1/3) </vt:lpstr>
      <vt:lpstr>ResNet (2/3) </vt:lpstr>
      <vt:lpstr>ResNet (3/3) </vt:lpstr>
      <vt:lpstr>大綱</vt:lpstr>
      <vt:lpstr>MTCNN (1/2) </vt:lpstr>
      <vt:lpstr>MTCNN (2/2) </vt:lpstr>
      <vt:lpstr>大綱</vt:lpstr>
      <vt:lpstr>RetinaFace (1/2) </vt:lpstr>
      <vt:lpstr>RetinaFace (2/2) </vt:lpstr>
      <vt:lpstr>大綱</vt:lpstr>
      <vt:lpstr>系統流程介紹</vt:lpstr>
      <vt:lpstr>大綱</vt:lpstr>
      <vt:lpstr>臉部遮擋辨識 (1/6)</vt:lpstr>
      <vt:lpstr>臉部遮擋辨識 (2/6)</vt:lpstr>
      <vt:lpstr>臉部遮擋辨識 (3/6)</vt:lpstr>
      <vt:lpstr>臉部遮擋辨識 (4/6) － 臉部偵測</vt:lpstr>
      <vt:lpstr>臉部遮擋辨識 (5/6) － 嬰兒臉部資料集 </vt:lpstr>
      <vt:lpstr>臉部遮擋辨識 (6/6)－ 模型訓練</vt:lpstr>
      <vt:lpstr>大綱</vt:lpstr>
      <vt:lpstr>姿勢辨識 (1/8)</vt:lpstr>
      <vt:lpstr>姿勢辨識 (2/8)</vt:lpstr>
      <vt:lpstr>姿勢辨識 (3/8)</vt:lpstr>
      <vt:lpstr>姿勢辨識 (4/8)</vt:lpstr>
      <vt:lpstr>姿勢辨識 (5/8)</vt:lpstr>
      <vt:lpstr>姿勢辨識 (6/8) － 嬰兒姿勢資料集</vt:lpstr>
      <vt:lpstr>姿勢辨識 (7/8) － 嬰兒姿勢資料集</vt:lpstr>
      <vt:lpstr>姿勢辨識 (8/8) － 模型訓練</vt:lpstr>
      <vt:lpstr>大綱</vt:lpstr>
      <vt:lpstr>危險情境判斷方法</vt:lpstr>
      <vt:lpstr>大綱</vt:lpstr>
      <vt:lpstr>臉部偵測準確度實驗 (1/6) － 目的</vt:lpstr>
      <vt:lpstr>臉部偵測準確度實驗 (2/6) － 設計</vt:lpstr>
      <vt:lpstr>臉部偵測準確度實驗 (3/6) － 評估方式</vt:lpstr>
      <vt:lpstr>臉部偵測準確度實驗 (4/6) －結果與分析</vt:lpstr>
      <vt:lpstr>臉部偵測準確度實驗 (5/6) －結果與分析</vt:lpstr>
      <vt:lpstr>臉部偵測準確度實驗 (6/6) － 結果與分析</vt:lpstr>
      <vt:lpstr>大綱</vt:lpstr>
      <vt:lpstr>大綱</vt:lpstr>
      <vt:lpstr>大綱</vt:lpstr>
      <vt:lpstr>大綱</vt:lpstr>
      <vt:lpstr>大綱</vt:lpstr>
      <vt:lpstr>結論</vt:lpstr>
      <vt:lpstr>大綱</vt:lpstr>
      <vt:lpstr>未來展望</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游子謙</dc:creator>
  <cp:lastModifiedBy>chiachun.wang</cp:lastModifiedBy>
  <cp:revision>516</cp:revision>
  <cp:lastPrinted>2017-07-14T01:37:36Z</cp:lastPrinted>
  <dcterms:created xsi:type="dcterms:W3CDTF">2010-06-29T06:52:23Z</dcterms:created>
  <dcterms:modified xsi:type="dcterms:W3CDTF">2022-06-28T14:38:01Z</dcterms:modified>
</cp:coreProperties>
</file>